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142533426" r:id="rId2"/>
    <p:sldId id="2142533816" r:id="rId3"/>
    <p:sldId id="2142533817" r:id="rId4"/>
    <p:sldId id="2142533818" r:id="rId5"/>
    <p:sldId id="2142533764" r:id="rId6"/>
    <p:sldId id="2142533763" r:id="rId7"/>
    <p:sldId id="2142533766" r:id="rId8"/>
    <p:sldId id="2142533767" r:id="rId9"/>
    <p:sldId id="2142533820" r:id="rId10"/>
    <p:sldId id="2142533821" r:id="rId11"/>
    <p:sldId id="2142533822" r:id="rId12"/>
    <p:sldId id="2142533823" r:id="rId13"/>
    <p:sldId id="2142533768" r:id="rId14"/>
    <p:sldId id="2142533813" r:id="rId15"/>
    <p:sldId id="2142533809" r:id="rId16"/>
    <p:sldId id="2142533819" r:id="rId17"/>
    <p:sldId id="2142533825" r:id="rId18"/>
    <p:sldId id="2142533810" r:id="rId19"/>
    <p:sldId id="2142533719" r:id="rId20"/>
    <p:sldId id="2142533709" r:id="rId21"/>
    <p:sldId id="2142533708" r:id="rId22"/>
    <p:sldId id="2142533721" r:id="rId23"/>
    <p:sldId id="2142533723" r:id="rId24"/>
    <p:sldId id="2142533722" r:id="rId25"/>
    <p:sldId id="2142533824" r:id="rId26"/>
    <p:sldId id="2142533712" r:id="rId27"/>
    <p:sldId id="2142533713" r:id="rId28"/>
    <p:sldId id="2142533714" r:id="rId29"/>
    <p:sldId id="2142533716" r:id="rId30"/>
    <p:sldId id="2142533826" r:id="rId31"/>
    <p:sldId id="2142533724" r:id="rId32"/>
    <p:sldId id="2142533720" r:id="rId33"/>
    <p:sldId id="2142533725" r:id="rId34"/>
    <p:sldId id="2142533726" r:id="rId35"/>
    <p:sldId id="2142533727" r:id="rId36"/>
    <p:sldId id="2142533728" r:id="rId37"/>
    <p:sldId id="2142533814" r:id="rId38"/>
    <p:sldId id="2142533710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42109-3C3C-4042-9769-6F5BB9618D87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D17FA-C06D-4FE8-A21B-BDF0B3817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03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59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9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這個目標函數試圖最小化兩個部分的和：第一部分是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12∥�∥221​∥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，它代表模型的複雜度，其中 ∥�∥∥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 是權重向量的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範數，這一項也被稱作正則化項。最小化權重向量的 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範數有助於防止模型過擬合，確保模型的泛化能力。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第二部分是 �∑�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=1�(��+��∗)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�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是一個調節參數，它平衡了正則化項和損失項的重要性。��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和 ��∗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ξi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∗​ 是松弛變量（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variables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），它們用於衡量數據點的預測值與實際值之間的誤差；這些變量允許某些數據點可以位於「街道」的邊界或錯誤的一側。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1D2F-9304-4D2D-8539-2B59454F65D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5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12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63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34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28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4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90134-0E62-9687-3C51-990201B410A5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95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7778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sz="half" idx="1"/>
          </p:nvPr>
        </p:nvSpPr>
        <p:spPr>
          <a:xfrm>
            <a:off x="838418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3"/>
          <p:cNvSpPr>
            <a:spLocks noGrp="1"/>
          </p:cNvSpPr>
          <p:nvPr>
            <p:ph sz="half" idx="2"/>
          </p:nvPr>
        </p:nvSpPr>
        <p:spPr>
          <a:xfrm>
            <a:off x="6134110" y="1253331"/>
            <a:ext cx="5219472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E7C5C5-DDBE-4FD3-252A-FB3E2896BC4B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A54C8D-7080-BC5C-993A-270862287F17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82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004" y="241556"/>
            <a:ext cx="11358143" cy="77787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004" y="1392488"/>
            <a:ext cx="11358143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6D637-2A31-7166-B824-3A190E52C60D}"/>
              </a:ext>
            </a:extLst>
          </p:cNvPr>
          <p:cNvSpPr/>
          <p:nvPr userDrawn="1"/>
        </p:nvSpPr>
        <p:spPr>
          <a:xfrm>
            <a:off x="-24938" y="273683"/>
            <a:ext cx="116378" cy="623455"/>
          </a:xfrm>
          <a:prstGeom prst="rect">
            <a:avLst/>
          </a:prstGeom>
          <a:solidFill>
            <a:srgbClr val="AA9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3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13B5E-C645-401B-8340-9A1734BD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7B6C3B-3114-4A14-96D3-66A01259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F6D5-B0EE-4EC6-AF49-7DDCDB9CB89A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A1334-9E43-4005-B976-A31FF2CC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E971B3-8839-43F2-937A-8B66C849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8F4F8-DAA4-4245-948B-669BB66088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92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E3F26AA5-37F1-E779-C3CA-675ED39C2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251" y="90891"/>
            <a:ext cx="682811" cy="682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433210-8B0A-C64E-1831-2C0BA62B65A8}"/>
              </a:ext>
            </a:extLst>
          </p:cNvPr>
          <p:cNvSpPr/>
          <p:nvPr userDrawn="1"/>
        </p:nvSpPr>
        <p:spPr>
          <a:xfrm>
            <a:off x="0" y="6337300"/>
            <a:ext cx="12192000" cy="5207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TW" sz="90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93E973A5-5263-8E02-69EB-80539EA404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DAFC519-F678-885D-E0DD-E5F546122D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58D89-23F0-5FA3-8653-39139D05459A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58125" y="6578563"/>
            <a:ext cx="0" cy="14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23">
            <a:extLst>
              <a:ext uri="{FF2B5EF4-FFF2-40B4-BE49-F238E27FC236}">
                <a16:creationId xmlns:a16="http://schemas.microsoft.com/office/drawing/2014/main" id="{B4C955E5-E786-ACDE-18FA-866C91B20F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7453" y="6446044"/>
            <a:ext cx="352945" cy="27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2" tIns="45711" rIns="91422" bIns="45711">
            <a:spAutoFit/>
          </a:bodyPr>
          <a:lstStyle/>
          <a:p>
            <a:pPr algn="ctr"/>
            <a:fld id="{B137C29A-0912-4B9D-B63A-7EE0D168282D}" type="slidenum">
              <a:rPr lang="id-ID" altLang="zh-TW" sz="1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pPr algn="ctr"/>
              <a:t>‹#›</a:t>
            </a:fld>
            <a:endParaRPr lang="id-ID" altLang="zh-TW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BDDECC3E-4DCB-7F34-9F52-35B9C2E633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21754" y="6425407"/>
            <a:ext cx="4331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kumimoji="1"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桑尼數據科學版權所有 保留一切權利</a:t>
            </a:r>
            <a:endParaRPr kumimoji="1"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r"/>
            <a:r>
              <a:rPr kumimoji="1" lang="en-US" altLang="zh-TW" sz="10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© 2024 SUNNY DATA SCIENCE. All rights reserved</a:t>
            </a:r>
            <a:endParaRPr kumimoji="1"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圖片 10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03EEB0C0-4280-8DEC-D409-91128A8F0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2143"/>
            <a:ext cx="880395" cy="8803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8D3311-5B2F-DECC-2760-17645E9F91AC}"/>
              </a:ext>
            </a:extLst>
          </p:cNvPr>
          <p:cNvSpPr txBox="1"/>
          <p:nvPr userDrawn="1"/>
        </p:nvSpPr>
        <p:spPr>
          <a:xfrm>
            <a:off x="758124" y="6515363"/>
            <a:ext cx="4331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iSpan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資展國際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數據科學領導品牌</a:t>
            </a:r>
          </a:p>
        </p:txBody>
      </p:sp>
    </p:spTree>
    <p:extLst>
      <p:ext uri="{BB962C8B-B14F-4D97-AF65-F5344CB8AC3E}">
        <p14:creationId xmlns:p14="http://schemas.microsoft.com/office/powerpoint/2010/main" val="79920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 spc="15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algn="ctr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36363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 Light" panose="020F0302020204030204" pitchFamily="34" charset="0"/>
          <a:ea typeface="Lato Light" panose="020F0302020204030204" pitchFamily="34" charset="0"/>
          <a:cs typeface="Lato Light" panose="020F0302020204030204" pitchFamily="34" charset="0"/>
        </a:defRPr>
      </a:lvl9pPr>
    </p:titleStyle>
    <p:bodyStyle>
      <a:lvl1pPr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4564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9136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1370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18280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kern="1200">
          <a:solidFill>
            <a:srgbClr val="565856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microsoft.com/office/2007/relationships/hdphoto" Target="../media/hdphoto3.wdp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53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makeagif.com%2Fgif%2Fsvm-with-polynomial-kernel-visualization-kL5RYf&amp;psig=AOvVaw20veZZhdU5tUjFvW17tpuu&amp;ust=1715250237238000&amp;source=images&amp;cd=vfe&amp;opi=89978449&amp;ved=0CBIQjhxqFwoTCMjV5aHr_YUDFQAAAAAdAAAAABAS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nkitksharma/svm-37753690" TargetMode="External"/><Relationship Id="rId2" Type="http://schemas.openxmlformats.org/officeDocument/2006/relationships/hyperlink" Target="https://builtin.com/articles/feature-engineer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104383162" TargetMode="External"/><Relationship Id="rId5" Type="http://schemas.openxmlformats.org/officeDocument/2006/relationships/hyperlink" Target="https://maniksonituts.medium.com/what-is-kernel-support-vector-machine-svm-2685d2dec4fa" TargetMode="External"/><Relationship Id="rId4" Type="http://schemas.openxmlformats.org/officeDocument/2006/relationships/hyperlink" Target="https://www.cs.toronto.edu/~urtasun/courses/CSC411_Fall16/16_svm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60C6ABA-B083-4D24-95CB-43BD0221733B}"/>
              </a:ext>
            </a:extLst>
          </p:cNvPr>
          <p:cNvCxnSpPr>
            <a:cxnSpLocks/>
          </p:cNvCxnSpPr>
          <p:nvPr/>
        </p:nvCxnSpPr>
        <p:spPr>
          <a:xfrm>
            <a:off x="199735" y="3896205"/>
            <a:ext cx="11970328" cy="0"/>
          </a:xfrm>
          <a:prstGeom prst="line">
            <a:avLst/>
          </a:prstGeom>
          <a:ln w="28575">
            <a:gradFill>
              <a:gsLst>
                <a:gs pos="0">
                  <a:srgbClr val="FFFFCC"/>
                </a:gs>
                <a:gs pos="27000">
                  <a:srgbClr val="FFCC00"/>
                </a:gs>
                <a:gs pos="77000">
                  <a:srgbClr val="FFCC00"/>
                </a:gs>
                <a:gs pos="54000">
                  <a:srgbClr val="FFC000"/>
                </a:gs>
                <a:gs pos="100000">
                  <a:srgbClr val="FFFFCC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標題 1">
            <a:extLst>
              <a:ext uri="{FF2B5EF4-FFF2-40B4-BE49-F238E27FC236}">
                <a16:creationId xmlns:a16="http://schemas.microsoft.com/office/drawing/2014/main" id="{B8A1638B-893D-4407-A758-22DA84E766CA}"/>
              </a:ext>
            </a:extLst>
          </p:cNvPr>
          <p:cNvSpPr txBox="1">
            <a:spLocks/>
          </p:cNvSpPr>
          <p:nvPr/>
        </p:nvSpPr>
        <p:spPr bwMode="auto">
          <a:xfrm>
            <a:off x="3412066" y="2848013"/>
            <a:ext cx="5655734" cy="1161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A5E916E-A895-4EDF-86D9-B14760F2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22" y="2194156"/>
            <a:ext cx="11408954" cy="767639"/>
          </a:xfrm>
        </p:spPr>
        <p:txBody>
          <a:bodyPr/>
          <a:lstStyle/>
          <a:p>
            <a:r>
              <a:rPr lang="zh-TW" altLang="en-US" sz="2800" b="1" dirty="0">
                <a:solidFill>
                  <a:schemeClr val="accent6">
                    <a:lumMod val="10000"/>
                  </a:schemeClr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</a:rPr>
              <a:t>大師之路 有你有我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C4C9B0DC-F65A-4628-9F03-07A76CC6320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線性規劃式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代數形式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矩陣形式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5C6E01-3352-4E6C-9DA4-EA24F0DDC8E3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ED0FFC4-192C-443E-B469-D0751B42D8DD}"/>
              </a:ext>
            </a:extLst>
          </p:cNvPr>
          <p:cNvGrpSpPr/>
          <p:nvPr/>
        </p:nvGrpSpPr>
        <p:grpSpPr>
          <a:xfrm>
            <a:off x="304800" y="1711325"/>
            <a:ext cx="11262239" cy="3509962"/>
            <a:chOff x="304799" y="2164075"/>
            <a:chExt cx="11262239" cy="350996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E42719C-3A7F-4B62-AA96-5FFB6D22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997" y="2164075"/>
              <a:ext cx="5667435" cy="2399459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E9BCD88-3294-4001-9D7E-A6E1CCD9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570" y="2164075"/>
              <a:ext cx="5350468" cy="350996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B61A277-20E6-4FE8-8E62-522D6EC9E5BE}"/>
                </a:ext>
              </a:extLst>
            </p:cNvPr>
            <p:cNvSpPr/>
            <p:nvPr/>
          </p:nvSpPr>
          <p:spPr>
            <a:xfrm>
              <a:off x="304799" y="2164075"/>
              <a:ext cx="211667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CBDCD2-7007-4BD1-BF15-A71067B23BCC}"/>
                </a:ext>
              </a:extLst>
            </p:cNvPr>
            <p:cNvSpPr/>
            <p:nvPr/>
          </p:nvSpPr>
          <p:spPr>
            <a:xfrm>
              <a:off x="6216570" y="2164075"/>
              <a:ext cx="211667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10CB7C9-5B12-4BDE-902B-B6CAA727E3E8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606F2F5-9A69-4C21-BF50-73D232211BD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0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CD87A1-B800-4495-AD13-716FE1159442}"/>
              </a:ext>
            </a:extLst>
          </p:cNvPr>
          <p:cNvSpPr/>
          <p:nvPr/>
        </p:nvSpPr>
        <p:spPr>
          <a:xfrm>
            <a:off x="8119688" y="6057324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https://www.allmath.com/lagrange-multipliers.php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60F4E94-A5CE-4A57-B591-16A01B19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28176"/>
            <a:ext cx="8132354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The method of </a:t>
            </a:r>
            <a:r>
              <a:rPr kumimoji="0" lang="zh-TW" altLang="zh-TW" sz="13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Lagrange multiliers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, which is named after the mathematician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Joseph-Louis Lagrange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open sans"/>
              </a:rPr>
              <a:t>, </a:t>
            </a:r>
            <a:endParaRPr kumimoji="0" lang="en-US" altLang="zh-TW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open sans"/>
              </a:rPr>
              <a:t>is a technique for locating the local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 </a:t>
            </a:r>
            <a:r>
              <a:rPr kumimoji="0" lang="zh-TW" altLang="zh-TW" sz="13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maxima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and </a:t>
            </a:r>
            <a:r>
              <a:rPr kumimoji="0" lang="zh-TW" altLang="zh-TW" sz="13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minima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open sans"/>
              </a:rPr>
              <a:t>of a function that is subject to equality constraints.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F04EA3-4448-45BA-9330-2810C978CD8C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dirty="0"/>
              <a:t>Lagrange multiplier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A20C91-E9AF-498B-B011-E708CBFDE571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B11C7A9-3DCD-4FFE-BAD9-19C7E0E562B8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EF25C55-5EDA-4BBC-A043-042FB1E2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0" y="2190187"/>
            <a:ext cx="4241533" cy="30995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6AE96F-A2C0-4B7A-A7B1-6FC233BF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67" y="2640141"/>
            <a:ext cx="4404067" cy="18250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2FA762-9508-4806-9C40-3D76A7267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154" y="5155718"/>
            <a:ext cx="1130179" cy="40215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E75F869-BE4F-4563-8180-FDCE7A26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151" y="4613275"/>
            <a:ext cx="291618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The optimal point satisfies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3F52B4-316D-4F4F-9197-B217D84A0F56}"/>
              </a:ext>
            </a:extLst>
          </p:cNvPr>
          <p:cNvSpPr/>
          <p:nvPr/>
        </p:nvSpPr>
        <p:spPr>
          <a:xfrm>
            <a:off x="770467" y="5410993"/>
            <a:ext cx="511386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引進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Lagrange multiplier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的好處是我們將一個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最佳化問題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改寫成一個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求根問題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理論上 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𝐹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</a:rPr>
              <a:t>𝑥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</a:rPr>
              <a:t>)=0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 這種問題不管線性或非線性我們都比較會解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</a:rPr>
              <a:t>而最佳化問題就相對比較無從下手。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01C7180-1BBC-432C-A939-CD229560ECE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94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08D3028-1B6B-43A0-BC6A-595DE120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29" y="1423707"/>
            <a:ext cx="5511736" cy="451273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409C095-4651-4BB5-A62F-A9A2A3B3C47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凸函數與凹函數</a:t>
            </a:r>
            <a:endParaRPr lang="en-US" altLang="zh-TW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63AA97-3CD6-4B4C-A30D-E81899ED88A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CD9D80D-CB5A-4655-96AA-02D452EDC98C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355140-2A28-4C53-B2D7-0F906B58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51" y="2806976"/>
            <a:ext cx="2685216" cy="23674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115A300-C91E-47EF-B05F-A9A43F99009D}"/>
              </a:ext>
            </a:extLst>
          </p:cNvPr>
          <p:cNvSpPr/>
          <p:nvPr/>
        </p:nvSpPr>
        <p:spPr>
          <a:xfrm>
            <a:off x="431735" y="1423707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  <a:defRPr/>
            </a:pPr>
            <a:r>
              <a:rPr lang="zh-TW" altLang="en-US" b="1" dirty="0">
                <a:solidFill>
                  <a:srgbClr val="249DCE">
                    <a:lumMod val="75000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定義</a:t>
            </a:r>
            <a:endParaRPr lang="en-US" altLang="zh-TW" b="1" dirty="0">
              <a:solidFill>
                <a:srgbClr val="249DCE">
                  <a:lumMod val="75000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若對於任意兩點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其中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0&lt; λ &lt;1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，則函數稱為凸的（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Convex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2D7853-BC22-4C47-9399-824B2246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123" y="2068559"/>
            <a:ext cx="3098910" cy="2897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BF745C4-D5BB-4D64-BD2D-B914E1DDE234}"/>
              </a:ext>
            </a:extLst>
          </p:cNvPr>
          <p:cNvSpPr/>
          <p:nvPr/>
        </p:nvSpPr>
        <p:spPr>
          <a:xfrm>
            <a:off x="449004" y="5311189"/>
            <a:ext cx="5189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若 ≤ 改為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，則稱為嚴格凸的（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Strictly Convex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若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f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是凸的，則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是凹的（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Concave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若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f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是嚴格凸的，則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是嚴格凹的（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Strictly Concave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DF020F3-21F2-448F-810C-FF0E448B1C53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51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如何定義最大邊距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Hard margin </a:t>
            </a:r>
            <a:r>
              <a:rPr lang="zh-TW" altLang="en-US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推導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924944"/>
            <a:ext cx="3286953" cy="172819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D358FCF-6C2D-4198-B437-BDEFB283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2636912"/>
            <a:ext cx="4320480" cy="26402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29EA7E6-4ED0-4852-9F98-F20EE6293DDA}"/>
              </a:ext>
            </a:extLst>
          </p:cNvPr>
          <p:cNvSpPr/>
          <p:nvPr/>
        </p:nvSpPr>
        <p:spPr>
          <a:xfrm>
            <a:off x="1343472" y="2996952"/>
            <a:ext cx="2376264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E5FCA7-564D-4E64-ACCE-36C19B4AB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5" r="4595"/>
          <a:stretch/>
        </p:blipFill>
        <p:spPr>
          <a:xfrm rot="15108474">
            <a:off x="1414731" y="2881925"/>
            <a:ext cx="2180017" cy="1879907"/>
          </a:xfrm>
          <a:prstGeom prst="ellipse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29AD1E-E566-4F1C-9EFE-4A8FB24F015E}"/>
              </a:ext>
            </a:extLst>
          </p:cNvPr>
          <p:cNvSpPr/>
          <p:nvPr/>
        </p:nvSpPr>
        <p:spPr>
          <a:xfrm>
            <a:off x="3143672" y="4509120"/>
            <a:ext cx="14401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57DE160-8263-48B6-B258-808D2D4699F9}"/>
              </a:ext>
            </a:extLst>
          </p:cNvPr>
          <p:cNvCxnSpPr/>
          <p:nvPr/>
        </p:nvCxnSpPr>
        <p:spPr>
          <a:xfrm flipV="1">
            <a:off x="1487488" y="2636912"/>
            <a:ext cx="1944216" cy="194421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E0443BF-692B-4614-BD48-E679CE96ACCD}"/>
              </a:ext>
            </a:extLst>
          </p:cNvPr>
          <p:cNvCxnSpPr/>
          <p:nvPr/>
        </p:nvCxnSpPr>
        <p:spPr>
          <a:xfrm flipV="1">
            <a:off x="1631504" y="2780928"/>
            <a:ext cx="1944216" cy="1944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6ACB0E1-5BCA-48B8-9C6F-05D71F56F86F}"/>
              </a:ext>
            </a:extLst>
          </p:cNvPr>
          <p:cNvCxnSpPr/>
          <p:nvPr/>
        </p:nvCxnSpPr>
        <p:spPr>
          <a:xfrm flipV="1">
            <a:off x="1775520" y="2924944"/>
            <a:ext cx="1944216" cy="1944216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05989B15-CA45-4A59-A78B-8D3AD204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716" y="4287885"/>
            <a:ext cx="1944216" cy="3155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ABCFBD7-FFEF-41BE-932E-41D5F2E8A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72" y="2413339"/>
            <a:ext cx="1944217" cy="25512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2A15FA4-9D32-4F1C-939C-23FD4433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276872"/>
            <a:ext cx="1872208" cy="27398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B4AEBC8-D16E-40F1-9B3F-12674FB62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1844824"/>
            <a:ext cx="1872208" cy="2739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2515101-4422-4BB8-875F-6E759BF94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48" y="2708920"/>
            <a:ext cx="1872208" cy="27398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230B7F3-0C1F-4F61-8736-1C4A45470C6F}"/>
              </a:ext>
            </a:extLst>
          </p:cNvPr>
          <p:cNvSpPr txBox="1"/>
          <p:nvPr/>
        </p:nvSpPr>
        <p:spPr>
          <a:xfrm>
            <a:off x="6384032" y="2686340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C878EE-1376-4D8D-8983-F36CFF71079C}"/>
              </a:ext>
            </a:extLst>
          </p:cNvPr>
          <p:cNvSpPr txBox="1"/>
          <p:nvPr/>
        </p:nvSpPr>
        <p:spPr>
          <a:xfrm>
            <a:off x="6384032" y="1806923"/>
            <a:ext cx="432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DC6995BD-BD7A-4823-B4A0-FABA20C277C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143672" y="1981815"/>
            <a:ext cx="1584176" cy="871121"/>
          </a:xfrm>
          <a:prstGeom prst="curvedConnector3">
            <a:avLst>
              <a:gd name="adj1" fmla="val 510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E19E2331-FC8C-4DA4-92EC-46BA065FB2F4}"/>
              </a:ext>
            </a:extLst>
          </p:cNvPr>
          <p:cNvCxnSpPr>
            <a:cxnSpLocks/>
          </p:cNvCxnSpPr>
          <p:nvPr/>
        </p:nvCxnSpPr>
        <p:spPr>
          <a:xfrm flipV="1">
            <a:off x="3503712" y="2852937"/>
            <a:ext cx="1296144" cy="36003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弧形 36">
            <a:extLst>
              <a:ext uri="{FF2B5EF4-FFF2-40B4-BE49-F238E27FC236}">
                <a16:creationId xmlns:a16="http://schemas.microsoft.com/office/drawing/2014/main" id="{D47099E7-6949-443A-B3D4-4A97E0D17B5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359696" y="2413863"/>
            <a:ext cx="1368152" cy="590116"/>
          </a:xfrm>
          <a:prstGeom prst="curvedConnector3">
            <a:avLst>
              <a:gd name="adj1" fmla="val 27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B3AEE9B0-6DD8-45FB-87BE-E0164C30A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120" y="2204864"/>
            <a:ext cx="4344006" cy="695422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F6A57AD0-D88F-43D1-8DB3-C6BCD033624C}"/>
              </a:ext>
            </a:extLst>
          </p:cNvPr>
          <p:cNvSpPr txBox="1"/>
          <p:nvPr/>
        </p:nvSpPr>
        <p:spPr>
          <a:xfrm>
            <a:off x="847226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840D44E-1B39-4020-970B-43A180F85B14}"/>
              </a:ext>
            </a:extLst>
          </p:cNvPr>
          <p:cNvSpPr txBox="1"/>
          <p:nvPr/>
        </p:nvSpPr>
        <p:spPr>
          <a:xfrm>
            <a:off x="9912424" y="2276872"/>
            <a:ext cx="5040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F5A7142-A74B-4EB0-B1B6-69B5CE948960}"/>
              </a:ext>
            </a:extLst>
          </p:cNvPr>
          <p:cNvSpPr txBox="1"/>
          <p:nvPr/>
        </p:nvSpPr>
        <p:spPr>
          <a:xfrm>
            <a:off x="8400256" y="231868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115091A-7E39-4923-BA2B-3A74A7A9D95C}"/>
              </a:ext>
            </a:extLst>
          </p:cNvPr>
          <p:cNvSpPr txBox="1"/>
          <p:nvPr/>
        </p:nvSpPr>
        <p:spPr>
          <a:xfrm>
            <a:off x="9912424" y="23186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‧ </a:t>
            </a:r>
            <a:r>
              <a:rPr kumimoji="0" lang="en-US" altLang="zh-TW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</a:t>
            </a:r>
            <a:r>
              <a:rPr kumimoji="0" lang="en-US" altLang="zh-TW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</a:t>
            </a:r>
            <a:endParaRPr kumimoji="0" lang="zh-TW" altLang="en-US" sz="10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7104112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F58F27-BFE5-48C8-BE24-2B9E7C0E0F72}"/>
              </a:ext>
            </a:extLst>
          </p:cNvPr>
          <p:cNvSpPr/>
          <p:nvPr/>
        </p:nvSpPr>
        <p:spPr>
          <a:xfrm>
            <a:off x="7104112" y="306896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Constrain: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91FA73CC-7EFA-492C-8E91-7A27D69CA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112" y="3542373"/>
            <a:ext cx="2232248" cy="59526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A72831DF-63FF-48CC-B863-3C3CB0A288F4}"/>
              </a:ext>
            </a:extLst>
          </p:cNvPr>
          <p:cNvSpPr/>
          <p:nvPr/>
        </p:nvSpPr>
        <p:spPr>
          <a:xfrm>
            <a:off x="8184232" y="3902413"/>
            <a:ext cx="14401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6908AC8-8469-4C8E-8C69-57205434C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392" y="3284984"/>
            <a:ext cx="874886" cy="84364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C68ECA1-2A9F-4051-B04B-031B74C4A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616" y="4725144"/>
            <a:ext cx="885099" cy="72008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9E8E576D-C618-49D4-B9B4-9D05808C2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2144" y="4262453"/>
            <a:ext cx="1728192" cy="273696"/>
          </a:xfrm>
          <a:prstGeom prst="rect">
            <a:avLst/>
          </a:prstGeom>
        </p:spPr>
      </p:pic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F1F9BE6-07C8-43B3-8D8B-CB4993C52621}"/>
              </a:ext>
            </a:extLst>
          </p:cNvPr>
          <p:cNvCxnSpPr>
            <a:stCxn id="55" idx="3"/>
            <a:endCxn id="59" idx="3"/>
          </p:cNvCxnSpPr>
          <p:nvPr/>
        </p:nvCxnSpPr>
        <p:spPr>
          <a:xfrm flipH="1">
            <a:off x="9120336" y="3840006"/>
            <a:ext cx="216024" cy="559295"/>
          </a:xfrm>
          <a:prstGeom prst="bentConnector3">
            <a:avLst>
              <a:gd name="adj1" fmla="val -105822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BC6D64-2E21-46E4-9BBD-3CECABC27AC4}"/>
              </a:ext>
            </a:extLst>
          </p:cNvPr>
          <p:cNvSpPr/>
          <p:nvPr/>
        </p:nvSpPr>
        <p:spPr>
          <a:xfrm>
            <a:off x="7104112" y="4725144"/>
            <a:ext cx="271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Optimization Problem:</a:t>
            </a: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F51A33C6-71BB-486D-9A45-4CC9E4F5F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0116" y="5229200"/>
            <a:ext cx="2520280" cy="691707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31204D43-0BCD-4F0F-BE53-73AC1259F4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2839" y="5301208"/>
            <a:ext cx="2453417" cy="648072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CEFC1385-27CD-4805-91DA-8A846E79E022}"/>
              </a:ext>
            </a:extLst>
          </p:cNvPr>
          <p:cNvSpPr txBox="1"/>
          <p:nvPr/>
        </p:nvSpPr>
        <p:spPr>
          <a:xfrm>
            <a:off x="9480376" y="5332856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E43E85-5C4D-3B6B-4454-489AEFC1CE6D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</p:spTree>
    <p:extLst>
      <p:ext uri="{BB962C8B-B14F-4D97-AF65-F5344CB8AC3E}">
        <p14:creationId xmlns:p14="http://schemas.microsoft.com/office/powerpoint/2010/main" val="169996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366908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Hard-margin SVM V.S. Soft-margin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軟邊界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可容許分錯的資料，避免模型產生過擬合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E37759-17FC-3C35-EAED-EB7ECDCC9A61}"/>
              </a:ext>
            </a:extLst>
          </p:cNvPr>
          <p:cNvSpPr txBox="1"/>
          <p:nvPr/>
        </p:nvSpPr>
        <p:spPr>
          <a:xfrm>
            <a:off x="1825683" y="5547369"/>
            <a:ext cx="898117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最初要尋找一個能夠完美將「所有」資料分成兩邊，具有最大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margin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的超平面，這被稱為“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SVM”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由於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hard-margin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，追求要將資料完美分好，因此很容易有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的風險。硬邊界是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的一種理想化形式，它假設完全可分。然而，大多數數據集並不完全線性可分。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若能容忍些微誤判情況，或許就能得到“整體而言”不錯 的</a:t>
            </a:r>
            <a:r>
              <a:rPr lang="en-US" altLang="zh-TW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1200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分類模型。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70E1A36-CAA7-6A47-8339-DEAE9BBF3226}"/>
              </a:ext>
            </a:extLst>
          </p:cNvPr>
          <p:cNvGrpSpPr/>
          <p:nvPr/>
        </p:nvGrpSpPr>
        <p:grpSpPr>
          <a:xfrm>
            <a:off x="1127448" y="2075829"/>
            <a:ext cx="4913842" cy="2796805"/>
            <a:chOff x="479376" y="2480400"/>
            <a:chExt cx="4913842" cy="279680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D6F4182-728F-4A5A-A232-24E3EF79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2924944"/>
              <a:ext cx="3286953" cy="1728192"/>
            </a:xfrm>
            <a:prstGeom prst="rect">
              <a:avLst/>
            </a:prstGeom>
          </p:spPr>
        </p:pic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D358FCF-6C2D-4198-B437-BDEFB283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76" y="2636912"/>
              <a:ext cx="4320480" cy="264029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9EA7E6-4ED0-4852-9F98-F20EE6293DDA}"/>
                </a:ext>
              </a:extLst>
            </p:cNvPr>
            <p:cNvSpPr/>
            <p:nvPr/>
          </p:nvSpPr>
          <p:spPr>
            <a:xfrm>
              <a:off x="1343472" y="2996952"/>
              <a:ext cx="2376264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EE5FCA7-564D-4E64-ACCE-36C19B4AB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" r="4595"/>
            <a:stretch/>
          </p:blipFill>
          <p:spPr>
            <a:xfrm rot="15108474">
              <a:off x="1414731" y="2881925"/>
              <a:ext cx="2180017" cy="1879907"/>
            </a:xfrm>
            <a:prstGeom prst="ellipse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E29AD1E-E566-4F1C-9EFE-4A8FB24F015E}"/>
                </a:ext>
              </a:extLst>
            </p:cNvPr>
            <p:cNvSpPr/>
            <p:nvPr/>
          </p:nvSpPr>
          <p:spPr>
            <a:xfrm>
              <a:off x="3143672" y="4509120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057DE160-8263-48B6-B258-808D2D4699F9}"/>
                </a:ext>
              </a:extLst>
            </p:cNvPr>
            <p:cNvCxnSpPr/>
            <p:nvPr/>
          </p:nvCxnSpPr>
          <p:spPr>
            <a:xfrm flipV="1">
              <a:off x="1487488" y="2636912"/>
              <a:ext cx="1944216" cy="194421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7E0443BF-692B-4614-BD48-E679CE96ACCD}"/>
                </a:ext>
              </a:extLst>
            </p:cNvPr>
            <p:cNvCxnSpPr/>
            <p:nvPr/>
          </p:nvCxnSpPr>
          <p:spPr>
            <a:xfrm flipV="1">
              <a:off x="1631504" y="2780928"/>
              <a:ext cx="1944216" cy="19442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66ACB0E1-5BCA-48B8-9C6F-05D71F56F86F}"/>
                </a:ext>
              </a:extLst>
            </p:cNvPr>
            <p:cNvCxnSpPr/>
            <p:nvPr/>
          </p:nvCxnSpPr>
          <p:spPr>
            <a:xfrm flipV="1">
              <a:off x="1775520" y="2924944"/>
              <a:ext cx="1944216" cy="1944216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5989B15-CA45-4A59-A78B-8D3AD204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9002" y="4287885"/>
              <a:ext cx="1944216" cy="31550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3ABCFBD7-FFEF-41BE-932E-41D5F2E8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435" y="2480400"/>
              <a:ext cx="1944217" cy="255124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BD64EBD-A934-FE9B-50A7-33A7DF2CD761}"/>
              </a:ext>
            </a:extLst>
          </p:cNvPr>
          <p:cNvGrpSpPr/>
          <p:nvPr/>
        </p:nvGrpSpPr>
        <p:grpSpPr>
          <a:xfrm>
            <a:off x="6456040" y="2085086"/>
            <a:ext cx="4837590" cy="2787548"/>
            <a:chOff x="479376" y="2489657"/>
            <a:chExt cx="4837590" cy="278754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7E797BE-47F2-F7F3-0C2C-9F5230A1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2924944"/>
              <a:ext cx="3286953" cy="1728192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4E6C5E2-391A-F19D-A77F-E1602FF5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76" y="2636912"/>
              <a:ext cx="4320480" cy="2640293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5305EB-5C83-B1FD-9451-3729A5DF94CB}"/>
                </a:ext>
              </a:extLst>
            </p:cNvPr>
            <p:cNvSpPr/>
            <p:nvPr/>
          </p:nvSpPr>
          <p:spPr>
            <a:xfrm>
              <a:off x="1343472" y="2996952"/>
              <a:ext cx="2376264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78CAA07D-D790-784E-51FA-EC4247AE4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" r="4595"/>
            <a:stretch/>
          </p:blipFill>
          <p:spPr>
            <a:xfrm rot="15108474">
              <a:off x="1414731" y="2881925"/>
              <a:ext cx="2180017" cy="1879907"/>
            </a:xfrm>
            <a:prstGeom prst="ellipse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1F27D7F-681B-99EB-7A87-BAE3388D0F3E}"/>
                </a:ext>
              </a:extLst>
            </p:cNvPr>
            <p:cNvSpPr/>
            <p:nvPr/>
          </p:nvSpPr>
          <p:spPr>
            <a:xfrm>
              <a:off x="3143672" y="4509120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FDBE1A8A-83DE-49E1-169F-70EF0C971D51}"/>
                </a:ext>
              </a:extLst>
            </p:cNvPr>
            <p:cNvCxnSpPr/>
            <p:nvPr/>
          </p:nvCxnSpPr>
          <p:spPr>
            <a:xfrm flipV="1">
              <a:off x="1487488" y="2636912"/>
              <a:ext cx="1944216" cy="194421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AD725D5-498F-ECDE-83AA-FE22CDB5FDE6}"/>
                </a:ext>
              </a:extLst>
            </p:cNvPr>
            <p:cNvCxnSpPr/>
            <p:nvPr/>
          </p:nvCxnSpPr>
          <p:spPr>
            <a:xfrm flipV="1">
              <a:off x="1631504" y="2780928"/>
              <a:ext cx="1944216" cy="19442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C7E7AE12-4F7C-5CAB-F605-BFB49074A17E}"/>
                </a:ext>
              </a:extLst>
            </p:cNvPr>
            <p:cNvCxnSpPr/>
            <p:nvPr/>
          </p:nvCxnSpPr>
          <p:spPr>
            <a:xfrm flipV="1">
              <a:off x="1775520" y="2924944"/>
              <a:ext cx="1944216" cy="1944216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8B0AE7C-D2CE-3C7C-8CF1-85050F43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2750" y="4269939"/>
              <a:ext cx="1944216" cy="315509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A4BE767-CAF9-0503-710C-28951009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299" y="2489657"/>
              <a:ext cx="1944217" cy="255124"/>
            </a:xfrm>
            <a:prstGeom prst="rect">
              <a:avLst/>
            </a:prstGeom>
          </p:spPr>
        </p:pic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7F804380-C25A-88D5-A350-7410A34A85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256" y="3140968"/>
            <a:ext cx="285790" cy="28579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9027AF5-8CB4-EAEF-CFFC-C659A392B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8288" y="3212976"/>
            <a:ext cx="285790" cy="28579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0F72F1A-0EDA-9785-DA08-81B8C8989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2304" y="2924944"/>
            <a:ext cx="285790" cy="28579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74911E6-899B-E055-C672-BCD4B8C126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3429000"/>
            <a:ext cx="181000" cy="20005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C090DF2B-8D9A-E69A-E6D3-B28C2523FA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256" y="3356992"/>
            <a:ext cx="181000" cy="20005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42081A3D-BF65-83CE-A335-8B703A562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256" y="3861048"/>
            <a:ext cx="181000" cy="20005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E541B92-C6A9-20FD-21E8-3DEF2C583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184" y="3429000"/>
            <a:ext cx="181000" cy="200053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0961E59B-166B-BAC4-BD45-BAFDB19D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6280" y="3429000"/>
            <a:ext cx="181000" cy="200053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9D9F6008-FF80-603E-EF91-21DA535973D2}"/>
              </a:ext>
            </a:extLst>
          </p:cNvPr>
          <p:cNvSpPr txBox="1"/>
          <p:nvPr/>
        </p:nvSpPr>
        <p:spPr>
          <a:xfrm>
            <a:off x="7608168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Soft-margin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5CAED2C-5487-60E4-5D60-EAED2B96A9FD}"/>
              </a:ext>
            </a:extLst>
          </p:cNvPr>
          <p:cNvSpPr txBox="1"/>
          <p:nvPr/>
        </p:nvSpPr>
        <p:spPr>
          <a:xfrm>
            <a:off x="2351584" y="148478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Hard-margin SVM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D19A186-9451-01D0-242E-331C17C41BFC}"/>
              </a:ext>
            </a:extLst>
          </p:cNvPr>
          <p:cNvSpPr/>
          <p:nvPr/>
        </p:nvSpPr>
        <p:spPr>
          <a:xfrm>
            <a:off x="263352" y="5661248"/>
            <a:ext cx="13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Red: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lable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Green: label = 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98A111-BD87-490D-8C9E-1BC332780E44}"/>
              </a:ext>
            </a:extLst>
          </p:cNvPr>
          <p:cNvSpPr/>
          <p:nvPr/>
        </p:nvSpPr>
        <p:spPr>
          <a:xfrm>
            <a:off x="1909747" y="4772035"/>
            <a:ext cx="3034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模型在做資料分類時，不容許任何的誤差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線性可分條件下之線性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非線性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18839D0-11F6-45E1-BBED-15EE76A4453C}"/>
              </a:ext>
            </a:extLst>
          </p:cNvPr>
          <p:cNvSpPr/>
          <p:nvPr/>
        </p:nvSpPr>
        <p:spPr>
          <a:xfrm>
            <a:off x="7187988" y="4772035"/>
            <a:ext cx="3286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模型在做資料分類時，容許一定程度的誤差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線性不可分條件下之線性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322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B7F16F19-402D-43BB-B929-C20B1F2F3B1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3200" dirty="0"/>
              <a:t>Soft-margin SVM </a:t>
            </a:r>
            <a:r>
              <a:rPr lang="zh-TW" altLang="en-US" sz="3200" dirty="0"/>
              <a:t>設計概念</a:t>
            </a:r>
            <a:r>
              <a:rPr lang="en-US" altLang="zh-TW" sz="3200" dirty="0"/>
              <a:t> 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313D8F-AC61-4B06-8B02-5B1504CF193C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軟邊界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可容許分錯的資料，避免模型產生過擬合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A12A189-0CE4-4EBA-8759-49454BB4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5" y="1764186"/>
            <a:ext cx="5418396" cy="29833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46E68A-BD9A-48CE-A79C-DB0E3F43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08" y="3438293"/>
            <a:ext cx="2171111" cy="6581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19A262-72DF-486F-9A6F-C59F7CA3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583" y="3711929"/>
            <a:ext cx="753018" cy="2235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8943625-59AF-4EF7-9443-002F1EDF0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908" y="4297139"/>
            <a:ext cx="2579612" cy="27233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0A10C07-ED97-499D-A07E-6D94DD1128EC}"/>
              </a:ext>
            </a:extLst>
          </p:cNvPr>
          <p:cNvSpPr/>
          <p:nvPr/>
        </p:nvSpPr>
        <p:spPr>
          <a:xfrm>
            <a:off x="7104112" y="306896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Constrain: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928DD54-0838-410A-AF80-235C02AD830F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9935019" y="3767364"/>
            <a:ext cx="408501" cy="665943"/>
          </a:xfrm>
          <a:prstGeom prst="bentConnector3">
            <a:avLst>
              <a:gd name="adj1" fmla="val 155961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F17D782-61D3-4154-9F77-CF825871FCA1}"/>
              </a:ext>
            </a:extLst>
          </p:cNvPr>
          <p:cNvSpPr/>
          <p:nvPr/>
        </p:nvSpPr>
        <p:spPr>
          <a:xfrm>
            <a:off x="7104112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C55E11F-F195-438B-9B5F-CD52E9593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270844"/>
            <a:ext cx="1514555" cy="58552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42F68D-39F0-4405-A778-A5FB1E72B3DC}"/>
              </a:ext>
            </a:extLst>
          </p:cNvPr>
          <p:cNvSpPr txBox="1"/>
          <p:nvPr/>
        </p:nvSpPr>
        <p:spPr>
          <a:xfrm>
            <a:off x="7340600" y="23689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Min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F6533F0-3FEA-4B69-94B9-A1B0051B4BFC}"/>
              </a:ext>
            </a:extLst>
          </p:cNvPr>
          <p:cNvSpPr txBox="1"/>
          <p:nvPr/>
        </p:nvSpPr>
        <p:spPr>
          <a:xfrm>
            <a:off x="7105075" y="503073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Slack variable:</a:t>
            </a:r>
            <a:endParaRPr lang="zh-TW" altLang="en-US" b="1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AF57FE0-2691-4931-BD03-F5B02E9CE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463" y="5457205"/>
            <a:ext cx="917764" cy="61594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2968A61-7123-41C1-9BC0-074DE5E54EB0}"/>
              </a:ext>
            </a:extLst>
          </p:cNvPr>
          <p:cNvSpPr/>
          <p:nvPr/>
        </p:nvSpPr>
        <p:spPr>
          <a:xfrm>
            <a:off x="618068" y="5144107"/>
            <a:ext cx="5418396" cy="107721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是使用者自訂的參數。 </a:t>
            </a:r>
            <a:endParaRPr lang="en-US" altLang="zh-TW" sz="16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= 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，稱為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1-Norm Soft Margin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；當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= 2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，稱為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2-Norm Soft Margin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為了簡化起見，我們將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值設為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每一個訓練資料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Xi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皆有一個對應之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slack variable </a:t>
            </a:r>
            <a:r>
              <a:rPr lang="en-US" altLang="zh-TW" sz="1200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ξi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，當所有的</a:t>
            </a:r>
            <a:r>
              <a:rPr lang="en-US" altLang="zh-TW" sz="1200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ξi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時，表示模型可以嚴格地分類，不容許任何的資料落在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中間。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故在期望目標函數最小化的情況下，∑</a:t>
            </a:r>
            <a:r>
              <a:rPr lang="en-US" altLang="zh-TW" sz="1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ξi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愈小愈好。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D03C27-B858-494C-88D9-707C1FE5298D}"/>
              </a:ext>
            </a:extLst>
          </p:cNvPr>
          <p:cNvSpPr/>
          <p:nvPr/>
        </p:nvSpPr>
        <p:spPr>
          <a:xfrm rot="19496433">
            <a:off x="2698836" y="2330543"/>
            <a:ext cx="944470" cy="22966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B64A25B-4278-4873-8B42-45D31C49EF77}"/>
              </a:ext>
            </a:extLst>
          </p:cNvPr>
          <p:cNvSpPr/>
          <p:nvPr/>
        </p:nvSpPr>
        <p:spPr>
          <a:xfrm rot="19367027">
            <a:off x="3575739" y="1591504"/>
            <a:ext cx="1557866" cy="26351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7277B9F-0112-476E-91B8-08F6BFA6BC0E}"/>
              </a:ext>
            </a:extLst>
          </p:cNvPr>
          <p:cNvSpPr/>
          <p:nvPr/>
        </p:nvSpPr>
        <p:spPr>
          <a:xfrm rot="19367027">
            <a:off x="762742" y="2394379"/>
            <a:ext cx="1557866" cy="26351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83283AC-C622-4E0D-90F1-1AE4D0284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553" y="1400507"/>
            <a:ext cx="486706" cy="31492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05A8FF7-7D20-4671-AA11-9F0EC4F0E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9148" y="4419269"/>
            <a:ext cx="519620" cy="270788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2626EE-7F5B-4C19-B18E-950421277ECD}"/>
              </a:ext>
            </a:extLst>
          </p:cNvPr>
          <p:cNvCxnSpPr>
            <a:stCxn id="30" idx="0"/>
            <a:endCxn id="31" idx="1"/>
          </p:cNvCxnSpPr>
          <p:nvPr/>
        </p:nvCxnSpPr>
        <p:spPr>
          <a:xfrm flipV="1">
            <a:off x="744788" y="1557971"/>
            <a:ext cx="1136765" cy="11047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0C694C3-48E7-4A99-BCF6-3D9E789C75BD}"/>
              </a:ext>
            </a:extLst>
          </p:cNvPr>
          <p:cNvCxnSpPr>
            <a:stCxn id="29" idx="0"/>
            <a:endCxn id="31" idx="3"/>
          </p:cNvCxnSpPr>
          <p:nvPr/>
        </p:nvCxnSpPr>
        <p:spPr>
          <a:xfrm flipH="1" flipV="1">
            <a:off x="2368259" y="1557971"/>
            <a:ext cx="1189526" cy="3018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8FDCFE6-261B-42CD-B0A5-3DC89F7EF085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68054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B7F16F19-402D-43BB-B929-C20B1F2F3B1F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3200" dirty="0"/>
              <a:t>Soft-margin SVM </a:t>
            </a:r>
            <a:r>
              <a:rPr lang="zh-TW" altLang="en-US" sz="3200" dirty="0"/>
              <a:t>設計概念</a:t>
            </a:r>
            <a:r>
              <a:rPr lang="en-US" altLang="zh-TW" sz="3200" dirty="0"/>
              <a:t> 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313D8F-AC61-4B06-8B02-5B1504CF193C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軟邊界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可容許分錯的資料，避免模型產生過擬合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946E68A-BD9A-48CE-A79C-DB0E3F43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08" y="3438293"/>
            <a:ext cx="2171111" cy="6581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19A262-72DF-486F-9A6F-C59F7CA3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583" y="3711929"/>
            <a:ext cx="753018" cy="2235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8943625-59AF-4EF7-9443-002F1EDF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908" y="4297139"/>
            <a:ext cx="2579612" cy="27233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0A10C07-ED97-499D-A07E-6D94DD1128EC}"/>
              </a:ext>
            </a:extLst>
          </p:cNvPr>
          <p:cNvSpPr/>
          <p:nvPr/>
        </p:nvSpPr>
        <p:spPr>
          <a:xfrm>
            <a:off x="7104112" y="306896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Constrain: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928DD54-0838-410A-AF80-235C02AD830F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9935019" y="3767364"/>
            <a:ext cx="408501" cy="665943"/>
          </a:xfrm>
          <a:prstGeom prst="bentConnector3">
            <a:avLst>
              <a:gd name="adj1" fmla="val 155961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F17D782-61D3-4154-9F77-CF825871FCA1}"/>
              </a:ext>
            </a:extLst>
          </p:cNvPr>
          <p:cNvSpPr/>
          <p:nvPr/>
        </p:nvSpPr>
        <p:spPr>
          <a:xfrm>
            <a:off x="7104112" y="1700808"/>
            <a:ext cx="256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(what we want):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C55E11F-F195-438B-9B5F-CD52E959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270844"/>
            <a:ext cx="1514555" cy="58552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42F68D-39F0-4405-A778-A5FB1E72B3DC}"/>
              </a:ext>
            </a:extLst>
          </p:cNvPr>
          <p:cNvSpPr txBox="1"/>
          <p:nvPr/>
        </p:nvSpPr>
        <p:spPr>
          <a:xfrm>
            <a:off x="7340600" y="23689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10000"/>
                  </a:schemeClr>
                </a:solidFill>
              </a:rPr>
              <a:t>Min</a:t>
            </a:r>
            <a:endParaRPr lang="zh-TW" alt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F6533F0-3FEA-4B69-94B9-A1B0051B4BFC}"/>
              </a:ext>
            </a:extLst>
          </p:cNvPr>
          <p:cNvSpPr txBox="1"/>
          <p:nvPr/>
        </p:nvSpPr>
        <p:spPr>
          <a:xfrm>
            <a:off x="7105075" y="503073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Slack variable:</a:t>
            </a:r>
            <a:endParaRPr lang="zh-TW" altLang="en-US" b="1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AF57FE0-2691-4931-BD03-F5B02E9CE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463" y="5457205"/>
            <a:ext cx="917764" cy="61594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2968A61-7123-41C1-9BC0-074DE5E54EB0}"/>
              </a:ext>
            </a:extLst>
          </p:cNvPr>
          <p:cNvSpPr/>
          <p:nvPr/>
        </p:nvSpPr>
        <p:spPr>
          <a:xfrm>
            <a:off x="618068" y="5144107"/>
            <a:ext cx="5418396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我們利用 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來對 ∑</a:t>
            </a:r>
            <a:r>
              <a:rPr lang="el-GR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</a:t>
            </a:r>
            <a:r>
              <a:rPr lang="en-US" altLang="zh-TW" sz="16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做控制：</a:t>
            </a:r>
            <a:endParaRPr lang="en-US" altLang="zh-TW" sz="16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值增加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=&gt; ∑</a:t>
            </a:r>
            <a:r>
              <a:rPr lang="en-US" altLang="zh-TW" sz="1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ξi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=&gt; </a:t>
            </a:r>
            <a:r>
              <a:rPr lang="en-US" altLang="zh-TW" sz="1200" b="1" dirty="0" err="1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ξi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=&gt; “Margin”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196037-D912-4578-8402-A5101A06B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68" y="1609086"/>
            <a:ext cx="5192771" cy="3421652"/>
          </a:xfrm>
          <a:prstGeom prst="rect">
            <a:avLst/>
          </a:prstGeom>
        </p:spPr>
      </p:pic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3BBFF95-4274-404E-B64F-090095BB7A8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34412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>
            <a:extLst>
              <a:ext uri="{FF2B5EF4-FFF2-40B4-BE49-F238E27FC236}">
                <a16:creationId xmlns:a16="http://schemas.microsoft.com/office/drawing/2014/main" id="{A911BC6F-DEE2-4F7F-011E-AE63E1EC47AA}"/>
              </a:ext>
            </a:extLst>
          </p:cNvPr>
          <p:cNvGrpSpPr/>
          <p:nvPr/>
        </p:nvGrpSpPr>
        <p:grpSpPr>
          <a:xfrm>
            <a:off x="2927648" y="3629999"/>
            <a:ext cx="3337985" cy="2555608"/>
            <a:chOff x="983432" y="3305293"/>
            <a:chExt cx="4208763" cy="3222287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3ADB5FB8-6118-5EEF-E510-F83D4985E213}"/>
                </a:ext>
              </a:extLst>
            </p:cNvPr>
            <p:cNvGrpSpPr/>
            <p:nvPr/>
          </p:nvGrpSpPr>
          <p:grpSpPr>
            <a:xfrm>
              <a:off x="983432" y="3805177"/>
              <a:ext cx="4208763" cy="2454826"/>
              <a:chOff x="479376" y="2483782"/>
              <a:chExt cx="4789282" cy="2793423"/>
            </a:xfrm>
          </p:grpSpPr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70497719-FB7B-A8E9-4D32-C455A0AEE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5172581D-06C1-0A2D-6714-57B538DFD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A934786-23D6-235B-6B29-65797273AC87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752F5704-7CB8-F45A-B89E-8467D395D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0EBD958-9860-738C-CFB4-96C1103A26B1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EAE5306E-678F-C508-B4CC-0077CC32E37F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B1D5A163-DF7F-7FFB-7F2B-9DAB9F0A11A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438CC9A8-61F8-58E8-CA0F-1F854B87CC37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5CC391B2-A723-3907-B88D-693FA017E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4440" y="4351362"/>
                <a:ext cx="1944218" cy="315509"/>
              </a:xfrm>
              <a:prstGeom prst="rect">
                <a:avLst/>
              </a:prstGeom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979F6B7-A964-98F4-7D3E-D79CA5EF1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102" y="2483782"/>
                <a:ext cx="1944218" cy="255124"/>
              </a:xfrm>
              <a:prstGeom prst="rect">
                <a:avLst/>
              </a:prstGeom>
            </p:spPr>
          </p:pic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AB52588-E84C-E8FA-2921-D1AD34DA04D4}"/>
                </a:ext>
              </a:extLst>
            </p:cNvPr>
            <p:cNvSpPr/>
            <p:nvPr/>
          </p:nvSpPr>
          <p:spPr>
            <a:xfrm rot="18886231">
              <a:off x="1502021" y="4823359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AB2D387-EAFF-6B06-4865-B2F50F33CAD1}"/>
                </a:ext>
              </a:extLst>
            </p:cNvPr>
            <p:cNvSpPr/>
            <p:nvPr/>
          </p:nvSpPr>
          <p:spPr>
            <a:xfrm rot="18886231">
              <a:off x="1231785" y="4202071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3C314D5-D95E-72EE-EA5A-CD373DAA75A8}"/>
                </a:ext>
              </a:extLst>
            </p:cNvPr>
            <p:cNvSpPr/>
            <p:nvPr/>
          </p:nvSpPr>
          <p:spPr>
            <a:xfrm rot="18886231">
              <a:off x="1934903" y="4809474"/>
              <a:ext cx="2519707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 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的損失函數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Hinge loss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在支持向量機中，我們允許模型對一些數據點進行錯誤分類。我們對這種錯誤分類對模型進行懲罰。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E04057-ED99-46EB-804B-50C6F571F382}"/>
              </a:ext>
            </a:extLst>
          </p:cNvPr>
          <p:cNvSpPr/>
          <p:nvPr/>
        </p:nvSpPr>
        <p:spPr>
          <a:xfrm>
            <a:off x="5879976" y="1700808"/>
            <a:ext cx="3299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Goal 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最小化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Slack variable):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810451-40E0-6DB2-7901-6738A1249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976" y="2276872"/>
            <a:ext cx="5562304" cy="1512168"/>
          </a:xfrm>
          <a:prstGeom prst="rect">
            <a:avLst/>
          </a:prstGeom>
        </p:spPr>
      </p:pic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B300AA84-2CDC-BA17-8192-3ADDD4B5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4104456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43940946-DBF6-0505-D336-CCD10E34B3D9}"/>
              </a:ext>
            </a:extLst>
          </p:cNvPr>
          <p:cNvSpPr txBox="1"/>
          <p:nvPr/>
        </p:nvSpPr>
        <p:spPr>
          <a:xfrm>
            <a:off x="6888088" y="4005064"/>
            <a:ext cx="52448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Here we introduce slack variable ϵ</a:t>
            </a:r>
            <a:r>
              <a:rPr kumimoji="0" lang="en-US" altLang="zh-TW" sz="1200" b="1" i="0" u="none" strike="noStrike" kern="1200" cap="none" spc="0" normalizeH="0" baseline="-25000" noProof="0" dirty="0" err="1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confidence score &lt; 1, it means that classifier did not classify the point correctly and incurring a linear penalty of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en-US" altLang="zh-TW" sz="1200" b="0" i="0" u="none" strike="noStrike" kern="1200" cap="none" spc="0" normalizeH="0" baseline="-2500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0&lt;ϵ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 &lt;1 it means the point is correctly classified but lies between the hyperplane and margin 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If ϵ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&gt;1 if means the point is on wrong side of hyperplane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73239"/>
              </a:solidFill>
              <a:effectLst/>
              <a:highlight>
                <a:srgbClr val="FFFFFF"/>
              </a:highlight>
              <a:uLnTx/>
              <a:uFillTx/>
              <a:latin typeface="Nunito" pitchFamily="2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C is a regularization parameter that balances the trade-off between maximizing the margin and minimizing classification errors.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83E62F-8BAC-8F8E-2D10-87C2D0CD05B9}"/>
              </a:ext>
            </a:extLst>
          </p:cNvPr>
          <p:cNvSpPr/>
          <p:nvPr/>
        </p:nvSpPr>
        <p:spPr>
          <a:xfrm>
            <a:off x="8688288" y="2276872"/>
            <a:ext cx="2376264" cy="5040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4708EC-BA33-BEA2-517F-7C5C7BE6CF55}"/>
              </a:ext>
            </a:extLst>
          </p:cNvPr>
          <p:cNvSpPr txBox="1"/>
          <p:nvPr/>
        </p:nvSpPr>
        <p:spPr>
          <a:xfrm>
            <a:off x="9073974" y="1916832"/>
            <a:ext cx="191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slack variable </a:t>
            </a:r>
            <a:r>
              <a:rPr kumimoji="0" lang="el-GR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ϵ</a:t>
            </a:r>
            <a:r>
              <a:rPr kumimoji="0" lang="en-US" altLang="zh-TW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Nunito" pitchFamily="2" charset="0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A2A1B5C9-A21C-3BF1-09AB-2E16DEC4FD3E}"/>
              </a:ext>
            </a:extLst>
          </p:cNvPr>
          <p:cNvGrpSpPr/>
          <p:nvPr/>
        </p:nvGrpSpPr>
        <p:grpSpPr>
          <a:xfrm>
            <a:off x="0" y="3645024"/>
            <a:ext cx="3229166" cy="2565539"/>
            <a:chOff x="983432" y="3324239"/>
            <a:chExt cx="4071558" cy="323481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5EF3DB5-9D15-A883-96A5-854A7D24E1E4}"/>
                </a:ext>
              </a:extLst>
            </p:cNvPr>
            <p:cNvGrpSpPr/>
            <p:nvPr/>
          </p:nvGrpSpPr>
          <p:grpSpPr>
            <a:xfrm>
              <a:off x="983432" y="3762664"/>
              <a:ext cx="4071558" cy="2497339"/>
              <a:chOff x="479376" y="2435405"/>
              <a:chExt cx="4633153" cy="2841800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D6F4182-728F-4A5A-A232-24E3EF79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424" y="2924944"/>
                <a:ext cx="3286953" cy="1728192"/>
              </a:xfrm>
              <a:prstGeom prst="rect">
                <a:avLst/>
              </a:prstGeom>
            </p:spPr>
          </p:pic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2D358FCF-6C2D-4198-B437-BDEFB2831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2636912"/>
                <a:ext cx="4320480" cy="264029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29EA7E6-4ED0-4852-9F98-F20EE6293DDA}"/>
                  </a:ext>
                </a:extLst>
              </p:cNvPr>
              <p:cNvSpPr/>
              <p:nvPr/>
            </p:nvSpPr>
            <p:spPr>
              <a:xfrm>
                <a:off x="1343472" y="2996952"/>
                <a:ext cx="2376264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EE5FCA7-564D-4E64-ACCE-36C19B4AB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" r="4595"/>
              <a:stretch/>
            </p:blipFill>
            <p:spPr>
              <a:xfrm rot="15108474">
                <a:off x="1414731" y="2881925"/>
                <a:ext cx="2180017" cy="1879907"/>
              </a:xfrm>
              <a:prstGeom prst="ellipse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E29AD1E-E566-4F1C-9EFE-4A8FB24F015E}"/>
                  </a:ext>
                </a:extLst>
              </p:cNvPr>
              <p:cNvSpPr/>
              <p:nvPr/>
            </p:nvSpPr>
            <p:spPr>
              <a:xfrm>
                <a:off x="3143672" y="4509120"/>
                <a:ext cx="144016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57DE160-8263-48B6-B258-808D2D4699F9}"/>
                  </a:ext>
                </a:extLst>
              </p:cNvPr>
              <p:cNvCxnSpPr/>
              <p:nvPr/>
            </p:nvCxnSpPr>
            <p:spPr>
              <a:xfrm flipV="1">
                <a:off x="1487488" y="2636912"/>
                <a:ext cx="1944216" cy="194421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7E0443BF-692B-4614-BD48-E679CE96ACCD}"/>
                  </a:ext>
                </a:extLst>
              </p:cNvPr>
              <p:cNvCxnSpPr/>
              <p:nvPr/>
            </p:nvCxnSpPr>
            <p:spPr>
              <a:xfrm flipV="1">
                <a:off x="1631504" y="2780928"/>
                <a:ext cx="1944216" cy="194421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6ACB0E1-5BCA-48B8-9C6F-05D71F56F86F}"/>
                  </a:ext>
                </a:extLst>
              </p:cNvPr>
              <p:cNvCxnSpPr/>
              <p:nvPr/>
            </p:nvCxnSpPr>
            <p:spPr>
              <a:xfrm flipV="1">
                <a:off x="1775520" y="2924944"/>
                <a:ext cx="1944216" cy="1944216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5989B15-CA45-4A59-A78B-8D3AD2040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8314" y="4347629"/>
                <a:ext cx="1944215" cy="315509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ABCFBD7-FFEF-41BE-932E-41D5F2E8A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9884" y="2435405"/>
                <a:ext cx="1944217" cy="255124"/>
              </a:xfrm>
              <a:prstGeom prst="rect">
                <a:avLst/>
              </a:prstGeom>
            </p:spPr>
          </p:pic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30D6D0-8FAF-2CD4-31A1-12F2D14196D2}"/>
                </a:ext>
              </a:extLst>
            </p:cNvPr>
            <p:cNvSpPr/>
            <p:nvPr/>
          </p:nvSpPr>
          <p:spPr>
            <a:xfrm rot="18886231">
              <a:off x="1692999" y="4868637"/>
              <a:ext cx="2519708" cy="208562"/>
            </a:xfrm>
            <a:prstGeom prst="rect">
              <a:avLst/>
            </a:prstGeom>
            <a:solidFill>
              <a:srgbClr val="DDF5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D289F02-378E-1293-FD61-FD34A9285AB0}"/>
                </a:ext>
              </a:extLst>
            </p:cNvPr>
            <p:cNvSpPr/>
            <p:nvPr/>
          </p:nvSpPr>
          <p:spPr>
            <a:xfrm rot="18886231">
              <a:off x="2020741" y="4936119"/>
              <a:ext cx="2519708" cy="726151"/>
            </a:xfrm>
            <a:prstGeom prst="rect">
              <a:avLst/>
            </a:prstGeom>
            <a:solidFill>
              <a:srgbClr val="D9FF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656354-11EC-11D8-197E-2D09CA24AABD}"/>
                </a:ext>
              </a:extLst>
            </p:cNvPr>
            <p:cNvSpPr/>
            <p:nvPr/>
          </p:nvSpPr>
          <p:spPr>
            <a:xfrm rot="18886231">
              <a:off x="1305101" y="4125840"/>
              <a:ext cx="2519708" cy="916505"/>
            </a:xfrm>
            <a:prstGeom prst="rect">
              <a:avLst/>
            </a:prstGeom>
            <a:solidFill>
              <a:srgbClr val="FDD3D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84" name="圖片 83">
            <a:extLst>
              <a:ext uri="{FF2B5EF4-FFF2-40B4-BE49-F238E27FC236}">
                <a16:creationId xmlns:a16="http://schemas.microsoft.com/office/drawing/2014/main" id="{9773B5FB-3DAA-F6C2-4C82-54F77A48F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9856" y="4653136"/>
            <a:ext cx="285790" cy="28579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21C51542-7297-19B1-52CA-A16614C2F2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941168"/>
            <a:ext cx="285790" cy="285790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800B7626-C861-639C-AAAC-2F3FA2B67E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472" y="4437112"/>
            <a:ext cx="181000" cy="200053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AB0B5251-6325-E8BC-5E52-6F50C6AB8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464" y="4797152"/>
            <a:ext cx="181000" cy="200053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B18EC0C9-04BB-2662-2B0C-C4A88C4D86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9816" y="4581128"/>
            <a:ext cx="285790" cy="28579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12623677-94FD-2C8E-D9F3-1F81EC706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7488" y="4797152"/>
            <a:ext cx="181000" cy="20005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42F5A95-40AB-4D1C-9366-81BE8A828F74}"/>
              </a:ext>
            </a:extLst>
          </p:cNvPr>
          <p:cNvSpPr txBox="1"/>
          <p:nvPr/>
        </p:nvSpPr>
        <p:spPr>
          <a:xfrm>
            <a:off x="806767" y="5860518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Red</a:t>
            </a:r>
            <a:endParaRPr lang="zh-TW" altLang="en-US" b="1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693BA5D-9219-44E5-B391-DEE207CE896A}"/>
              </a:ext>
            </a:extLst>
          </p:cNvPr>
          <p:cNvSpPr txBox="1"/>
          <p:nvPr/>
        </p:nvSpPr>
        <p:spPr>
          <a:xfrm>
            <a:off x="3901831" y="5860518"/>
            <a:ext cx="127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Green</a:t>
            </a:r>
            <a:endParaRPr lang="zh-TW" altLang="en-US" b="1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7F4884A-30D8-4CE1-95CB-ABFAF05D9B17}"/>
              </a:ext>
            </a:extLst>
          </p:cNvPr>
          <p:cNvSpPr txBox="1"/>
          <p:nvPr/>
        </p:nvSpPr>
        <p:spPr>
          <a:xfrm>
            <a:off x="11255030" y="3149404"/>
            <a:ext cx="793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分類正確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59F54A8-2969-41F0-A4A9-23DEAA5C7596}"/>
              </a:ext>
            </a:extLst>
          </p:cNvPr>
          <p:cNvSpPr txBox="1"/>
          <p:nvPr/>
        </p:nvSpPr>
        <p:spPr>
          <a:xfrm>
            <a:off x="4085397" y="21109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同側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24BA60-F95A-42D5-9FA4-9480E56E675A}"/>
              </a:ext>
            </a:extLst>
          </p:cNvPr>
          <p:cNvSpPr txBox="1"/>
          <p:nvPr/>
        </p:nvSpPr>
        <p:spPr>
          <a:xfrm>
            <a:off x="948298" y="21109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異側</a:t>
            </a:r>
          </a:p>
        </p:txBody>
      </p:sp>
    </p:spTree>
    <p:extLst>
      <p:ext uri="{BB962C8B-B14F-4D97-AF65-F5344CB8AC3E}">
        <p14:creationId xmlns:p14="http://schemas.microsoft.com/office/powerpoint/2010/main" val="269050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80626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do what?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1C7FD4-9AF8-53A2-CDC1-A96606F094AE}"/>
              </a:ext>
            </a:extLst>
          </p:cNvPr>
          <p:cNvSpPr txBox="1"/>
          <p:nvPr/>
        </p:nvSpPr>
        <p:spPr>
          <a:xfrm>
            <a:off x="407368" y="1955056"/>
            <a:ext cx="7531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是一種知名的二元分類器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(binary classifier)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基於統計學習理論基礎的機器學習模型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小樣本、非線性、高維度與局部最小點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等問題具有相對的優勢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計算速度快且空間成本低等優勢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4F5BC7-8E7D-4F6A-830C-B2B9FCEA46AB}"/>
              </a:ext>
            </a:extLst>
          </p:cNvPr>
          <p:cNvSpPr/>
          <p:nvPr/>
        </p:nvSpPr>
        <p:spPr>
          <a:xfrm>
            <a:off x="6096000" y="5139268"/>
            <a:ext cx="5970795" cy="1121410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95EAD6-C93F-448D-A1DA-54801E8F9EE9}"/>
              </a:ext>
            </a:extLst>
          </p:cNvPr>
          <p:cNvSpPr txBox="1"/>
          <p:nvPr/>
        </p:nvSpPr>
        <p:spPr>
          <a:xfrm>
            <a:off x="6960097" y="5222919"/>
            <a:ext cx="5011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>
              <a:defRPr/>
            </a:pP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因為支持向量機在建立模型時，必須要先有已經分類好 的資料作為訓練用，所以支持向量機是監督式學習 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的方法之一</a:t>
            </a:r>
            <a:endParaRPr lang="en-US" altLang="zh-TW" sz="14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BAA12E-578E-46B4-A039-C6CFF8B4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5445224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45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D6F0543-5B58-43D6-B6D8-DCD0AE98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07" y="2126289"/>
            <a:ext cx="5993508" cy="1907423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5B2114F4-72FA-C1B0-3361-6A0834338F3E}"/>
              </a:ext>
            </a:extLst>
          </p:cNvPr>
          <p:cNvSpPr txBox="1"/>
          <p:nvPr/>
        </p:nvSpPr>
        <p:spPr>
          <a:xfrm>
            <a:off x="390523" y="1340768"/>
            <a:ext cx="1067401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在原始空間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X (Original Space)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不好區分的資料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無法線性區分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，可以用一個非線性的映射函數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Φ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將這些資料轉換到另一 個空間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H (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特徵空間；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Space)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，或許比較好區分 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可線性 區分</a:t>
            </a: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特徵空間不一定是更高維的空間，但通常愈高維，資料可以分得 愈開。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3D7B15-4CF9-4AEE-9654-2AE90F381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492896"/>
            <a:ext cx="3305558" cy="174211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492F0AA5-C0B0-4D50-81F5-E5D5A74065E9}"/>
              </a:ext>
            </a:extLst>
          </p:cNvPr>
          <p:cNvGrpSpPr/>
          <p:nvPr/>
        </p:nvGrpSpPr>
        <p:grpSpPr>
          <a:xfrm>
            <a:off x="718026" y="4265575"/>
            <a:ext cx="4923704" cy="1854796"/>
            <a:chOff x="6816080" y="3878460"/>
            <a:chExt cx="4923704" cy="18547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EAEBE85-6375-471F-BE80-D254CE3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080" y="3878460"/>
              <a:ext cx="4923704" cy="170076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1EAD15-5B23-4327-80DA-C964771D78DE}"/>
                </a:ext>
              </a:extLst>
            </p:cNvPr>
            <p:cNvSpPr/>
            <p:nvPr/>
          </p:nvSpPr>
          <p:spPr>
            <a:xfrm>
              <a:off x="9984432" y="5553256"/>
              <a:ext cx="432048" cy="18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986B90E7-6DD2-4FFF-A6AD-0F858C04D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0920" y="4466384"/>
            <a:ext cx="1701961" cy="1505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52C77F-A796-473A-87CB-29B51AE68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6" y="4555500"/>
            <a:ext cx="1701961" cy="1410836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EDF23E-13FA-4CCE-B0DE-3F08A2E5B3CE}"/>
              </a:ext>
            </a:extLst>
          </p:cNvPr>
          <p:cNvCxnSpPr>
            <a:cxnSpLocks/>
          </p:cNvCxnSpPr>
          <p:nvPr/>
        </p:nvCxnSpPr>
        <p:spPr>
          <a:xfrm flipV="1">
            <a:off x="7824192" y="2996952"/>
            <a:ext cx="0" cy="1368152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EEE2E2D-A2B4-4674-B53F-27ECE321A698}"/>
              </a:ext>
            </a:extLst>
          </p:cNvPr>
          <p:cNvCxnSpPr>
            <a:cxnSpLocks/>
          </p:cNvCxnSpPr>
          <p:nvPr/>
        </p:nvCxnSpPr>
        <p:spPr>
          <a:xfrm flipV="1">
            <a:off x="9984432" y="3068960"/>
            <a:ext cx="0" cy="1397424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00DEAAF-FDB4-451D-B237-0E504EC5F2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8168" y="4365104"/>
            <a:ext cx="432048" cy="34975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B7A97C8-C7AD-4065-B7A0-08CAB5906AE1}"/>
              </a:ext>
            </a:extLst>
          </p:cNvPr>
          <p:cNvSpPr/>
          <p:nvPr/>
        </p:nvSpPr>
        <p:spPr>
          <a:xfrm>
            <a:off x="9192344" y="5877272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1552BB20-CA17-49CB-A0B5-E9D1E2BB2964}"/>
              </a:ext>
            </a:extLst>
          </p:cNvPr>
          <p:cNvCxnSpPr>
            <a:cxnSpLocks/>
          </p:cNvCxnSpPr>
          <p:nvPr/>
        </p:nvCxnSpPr>
        <p:spPr>
          <a:xfrm rot="5400000">
            <a:off x="9732404" y="5553236"/>
            <a:ext cx="504056" cy="28803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83303CD0-FF7C-4FF4-B7DD-3417C5DB88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88188" y="2240868"/>
            <a:ext cx="1368152" cy="432048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弧形 37">
            <a:extLst>
              <a:ext uri="{FF2B5EF4-FFF2-40B4-BE49-F238E27FC236}">
                <a16:creationId xmlns:a16="http://schemas.microsoft.com/office/drawing/2014/main" id="{0EAA6B31-3E36-4A11-B71F-A009AF2719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72298" y="2093062"/>
            <a:ext cx="936104" cy="29561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66BE944-4ABB-4BC4-8DDA-5E0940D5576D}"/>
              </a:ext>
            </a:extLst>
          </p:cNvPr>
          <p:cNvSpPr/>
          <p:nvPr/>
        </p:nvSpPr>
        <p:spPr>
          <a:xfrm>
            <a:off x="7752184" y="1484784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Hyperplane 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07D917D-247F-44DE-9F74-8726EC99C20A}"/>
              </a:ext>
            </a:extLst>
          </p:cNvPr>
          <p:cNvSpPr/>
          <p:nvPr/>
        </p:nvSpPr>
        <p:spPr>
          <a:xfrm>
            <a:off x="10272464" y="1484784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Decision Boundary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5548D87-5A0E-4678-A8D2-D54704B11D6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391DB9A-2005-46E8-A07A-E7962AE506D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1336EC-A77F-4467-A7AD-E544E29F33A0}"/>
              </a:ext>
            </a:extLst>
          </p:cNvPr>
          <p:cNvSpPr/>
          <p:nvPr/>
        </p:nvSpPr>
        <p:spPr>
          <a:xfrm>
            <a:off x="9286802" y="2040813"/>
            <a:ext cx="432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Inter"/>
                <a:ea typeface="新細明體" panose="02020500000000000000" pitchFamily="18" charset="-120"/>
                <a:cs typeface="+mn-cs"/>
              </a:rPr>
              <a:t>H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4172B3E-BCCE-49B3-9CFE-320C0A3963E7}"/>
              </a:ext>
            </a:extLst>
          </p:cNvPr>
          <p:cNvSpPr/>
          <p:nvPr/>
        </p:nvSpPr>
        <p:spPr>
          <a:xfrm>
            <a:off x="7307116" y="2040813"/>
            <a:ext cx="432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383838"/>
                </a:solidFill>
                <a:latin typeface="Inter"/>
                <a:ea typeface="新細明體" panose="02020500000000000000" pitchFamily="18" charset="-120"/>
              </a:rPr>
              <a:t>X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Int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64F929-5ED2-48BE-A2E7-EC1845CFC2CC}"/>
              </a:ext>
            </a:extLst>
          </p:cNvPr>
          <p:cNvSpPr/>
          <p:nvPr/>
        </p:nvSpPr>
        <p:spPr>
          <a:xfrm>
            <a:off x="7341561" y="6208664"/>
            <a:ext cx="3760109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buClr>
                <a:srgbClr val="AA914A"/>
              </a:buClr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將原資料映射到另一個向量空間，稱為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特徵空間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rgbClr val="AA914A"/>
              </a:buClr>
              <a:defRPr/>
            </a:pPr>
            <a:r>
              <a:rPr lang="en-US" altLang="zh-TW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II. </a:t>
            </a:r>
            <a:r>
              <a:rPr lang="zh-TW" altLang="en-US" sz="12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在特徵空間中尋找資料對象之間的（線性）關係。 </a:t>
            </a:r>
            <a:endParaRPr lang="en-US" altLang="zh-TW" sz="1200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360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Types of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function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154C6C-23CB-46EF-8391-671F71D2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484784"/>
            <a:ext cx="4741463" cy="4524315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641DEBA-9771-4294-8D46-E05EDA78D52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advance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74" name="Picture 2" descr="The optimization of kernel function and its parameters for SVM in  well-logging Semantic Scholar">
            <a:extLst>
              <a:ext uri="{FF2B5EF4-FFF2-40B4-BE49-F238E27FC236}">
                <a16:creationId xmlns:a16="http://schemas.microsoft.com/office/drawing/2014/main" id="{776D53F8-2902-4DE4-8B66-250B084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84784"/>
            <a:ext cx="6192688" cy="17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F9E931-BA29-4544-BC7A-77C66A0D388C}"/>
              </a:ext>
            </a:extLst>
          </p:cNvPr>
          <p:cNvSpPr/>
          <p:nvPr/>
        </p:nvSpPr>
        <p:spPr>
          <a:xfrm>
            <a:off x="1919536" y="141277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C256D9-8F6E-47AC-A3B5-A848977AE8CF}"/>
              </a:ext>
            </a:extLst>
          </p:cNvPr>
          <p:cNvGrpSpPr/>
          <p:nvPr/>
        </p:nvGrpSpPr>
        <p:grpSpPr>
          <a:xfrm>
            <a:off x="551384" y="3717032"/>
            <a:ext cx="2952328" cy="2376264"/>
            <a:chOff x="407368" y="3284984"/>
            <a:chExt cx="2952328" cy="237626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C52D3FF-66AB-44CB-B879-5ED74BEB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D6BD2C-3388-48A5-AC04-6ADDFDA35DDB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47994E8-DE49-449F-9DD0-1E4CC650E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736" y="4221088"/>
            <a:ext cx="2448272" cy="84747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9D29366-86DA-424D-AD64-CF863BF484AB}"/>
              </a:ext>
            </a:extLst>
          </p:cNvPr>
          <p:cNvSpPr/>
          <p:nvPr/>
        </p:nvSpPr>
        <p:spPr>
          <a:xfrm>
            <a:off x="2567608" y="3356992"/>
            <a:ext cx="1938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RBF Kernel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B1E6FA-7B53-49E6-8C11-EFC673DF32E5}"/>
              </a:ext>
            </a:extLst>
          </p:cNvPr>
          <p:cNvSpPr/>
          <p:nvPr/>
        </p:nvSpPr>
        <p:spPr>
          <a:xfrm>
            <a:off x="3647728" y="5373216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separation.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23E2F74-44F9-4155-AE77-0E728E3D7AFD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68225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Gaussian Radial Basis Function Kernel (RBF)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F85CB4E-F92D-4415-8C35-57E71A6D2E5E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202462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Radial Basis Function Kernel (RBF)</a:t>
            </a:r>
            <a:endParaRPr lang="zh-TW" altLang="en-US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598CB9-A22B-4950-AA8B-5FF6A8F07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335360" y="2060848"/>
            <a:ext cx="4104456" cy="239085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5159896" y="2132856"/>
            <a:ext cx="2952328" cy="2376264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4653136"/>
            <a:ext cx="2448272" cy="847479"/>
          </a:xfrm>
          <a:prstGeom prst="rect">
            <a:avLst/>
          </a:prstGeom>
        </p:spPr>
      </p:pic>
      <p:sp>
        <p:nvSpPr>
          <p:cNvPr id="12" name="乘號 11">
            <a:extLst>
              <a:ext uri="{FF2B5EF4-FFF2-40B4-BE49-F238E27FC236}">
                <a16:creationId xmlns:a16="http://schemas.microsoft.com/office/drawing/2014/main" id="{914DBB8C-4E7C-449A-9356-D1595806E11E}"/>
              </a:ext>
            </a:extLst>
          </p:cNvPr>
          <p:cNvSpPr/>
          <p:nvPr/>
        </p:nvSpPr>
        <p:spPr>
          <a:xfrm>
            <a:off x="2495600" y="3068960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504C19A-6864-40ED-B802-16468D5E4C0C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2769167" y="3342527"/>
            <a:ext cx="3254826" cy="1670650"/>
          </a:xfrm>
          <a:prstGeom prst="straightConnector1">
            <a:avLst/>
          </a:prstGeom>
          <a:ln w="28575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9558CA-0432-4DAA-B04A-C9A1904D3CB0}"/>
              </a:ext>
            </a:extLst>
          </p:cNvPr>
          <p:cNvSpPr txBox="1"/>
          <p:nvPr/>
        </p:nvSpPr>
        <p:spPr>
          <a:xfrm rot="1686035">
            <a:off x="4098728" y="393702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landmark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E6512F1-F511-4589-9167-958131AB42F8}"/>
              </a:ext>
            </a:extLst>
          </p:cNvPr>
          <p:cNvSpPr/>
          <p:nvPr/>
        </p:nvSpPr>
        <p:spPr>
          <a:xfrm>
            <a:off x="6168008" y="3501008"/>
            <a:ext cx="864096" cy="43204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AEE9B5C-9409-4FD4-AE35-AAE697081CDB}"/>
              </a:ext>
            </a:extLst>
          </p:cNvPr>
          <p:cNvSpPr/>
          <p:nvPr/>
        </p:nvSpPr>
        <p:spPr>
          <a:xfrm>
            <a:off x="2207568" y="2780928"/>
            <a:ext cx="864096" cy="8640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27F2E2-9D4A-40A1-8A9C-0B1FFEF6E3E6}"/>
              </a:ext>
            </a:extLst>
          </p:cNvPr>
          <p:cNvCxnSpPr>
            <a:stCxn id="2" idx="2"/>
            <a:endCxn id="22" idx="6"/>
          </p:cNvCxnSpPr>
          <p:nvPr/>
        </p:nvCxnSpPr>
        <p:spPr>
          <a:xfrm flipH="1" flipV="1">
            <a:off x="3071664" y="3212976"/>
            <a:ext cx="3096344" cy="50405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642DB63-7025-2D96-1EAA-F36F875A12B2}"/>
              </a:ext>
            </a:extLst>
          </p:cNvPr>
          <p:cNvSpPr/>
          <p:nvPr/>
        </p:nvSpPr>
        <p:spPr>
          <a:xfrm>
            <a:off x="7752184" y="544522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‘K’ stands for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‘x’ stands for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‘l’ stands for landmark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‘σ' stands for the circumference of separation or name as gamma.</a:t>
            </a:r>
          </a:p>
        </p:txBody>
      </p:sp>
    </p:spTree>
    <p:extLst>
      <p:ext uri="{BB962C8B-B14F-4D97-AF65-F5344CB8AC3E}">
        <p14:creationId xmlns:p14="http://schemas.microsoft.com/office/powerpoint/2010/main" val="378563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Kernel Trick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400" dirty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 Radial Basis Function Kernel (RBF)</a:t>
            </a:r>
            <a:endParaRPr lang="zh-TW" altLang="en-US" sz="1400" dirty="0">
              <a:solidFill>
                <a:srgbClr val="5555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9EBE7AB-9B98-4EC7-B104-803CB4A2519F}"/>
              </a:ext>
            </a:extLst>
          </p:cNvPr>
          <p:cNvGrpSpPr/>
          <p:nvPr/>
        </p:nvGrpSpPr>
        <p:grpSpPr>
          <a:xfrm>
            <a:off x="2999656" y="3717032"/>
            <a:ext cx="2160240" cy="1738730"/>
            <a:chOff x="407368" y="3284984"/>
            <a:chExt cx="2952328" cy="237626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A79355A-97F8-4A52-AAE0-EA530071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68" y="3284984"/>
              <a:ext cx="2756770" cy="228379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9F31C7F-9C89-42D4-A250-1782630EA9CA}"/>
                </a:ext>
              </a:extLst>
            </p:cNvPr>
            <p:cNvSpPr/>
            <p:nvPr/>
          </p:nvSpPr>
          <p:spPr>
            <a:xfrm>
              <a:off x="2999656" y="5373216"/>
              <a:ext cx="36004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25D420F6-561E-4906-A0A2-FFF7CAA7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5373216"/>
            <a:ext cx="2448272" cy="847479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42806E15-EEFF-4CB8-BCE0-841DEAF0A4D9}"/>
              </a:ext>
            </a:extLst>
          </p:cNvPr>
          <p:cNvGrpSpPr/>
          <p:nvPr/>
        </p:nvGrpSpPr>
        <p:grpSpPr>
          <a:xfrm>
            <a:off x="-240704" y="1196752"/>
            <a:ext cx="4104456" cy="2390854"/>
            <a:chOff x="1703512" y="2204864"/>
            <a:chExt cx="4104456" cy="239085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A598CB9-A22B-4950-AA8B-5FF6A8F07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831"/>
            <a:stretch/>
          </p:blipFill>
          <p:spPr>
            <a:xfrm>
              <a:off x="1703512" y="2204864"/>
              <a:ext cx="4104456" cy="2390854"/>
            </a:xfrm>
            <a:prstGeom prst="rect">
              <a:avLst/>
            </a:prstGeom>
          </p:spPr>
        </p:pic>
        <p:sp>
          <p:nvSpPr>
            <p:cNvPr id="2" name="乘號 1">
              <a:extLst>
                <a:ext uri="{FF2B5EF4-FFF2-40B4-BE49-F238E27FC236}">
                  <a16:creationId xmlns:a16="http://schemas.microsoft.com/office/drawing/2014/main" id="{D5753C1E-7AAD-412D-8A16-7CED61F7FC32}"/>
                </a:ext>
              </a:extLst>
            </p:cNvPr>
            <p:cNvSpPr/>
            <p:nvPr/>
          </p:nvSpPr>
          <p:spPr>
            <a:xfrm>
              <a:off x="3863752" y="3212976"/>
              <a:ext cx="360040" cy="360040"/>
            </a:xfrm>
            <a:prstGeom prst="mathMultiply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96B5B1B3-B1D6-4027-ADB5-721D040CE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31"/>
          <a:stretch/>
        </p:blipFill>
        <p:spPr>
          <a:xfrm>
            <a:off x="3431704" y="1196752"/>
            <a:ext cx="4104456" cy="239085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2D4D3AD-C538-44A6-B87B-5B380B18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976" y="1844824"/>
            <a:ext cx="381053" cy="28579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B071C60-42E5-4937-8E3D-47003587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132856"/>
            <a:ext cx="381053" cy="285790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73E72A-E09C-4D81-BEDE-250CA9DC7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2420888"/>
            <a:ext cx="381053" cy="285790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C7F59CB5-1321-4190-A15E-8A567B8C3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2636912"/>
            <a:ext cx="381053" cy="28579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0B3A2359-3BA1-4A6C-AFFB-634C89A35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2636912"/>
            <a:ext cx="381053" cy="28579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5799AD3-6A84-446E-BC57-4A72C924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2348880"/>
            <a:ext cx="381053" cy="28579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F0E932BE-1B42-44FA-8AFD-0C25CBA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2063090"/>
            <a:ext cx="381053" cy="285790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7CE2A688-A21B-455C-9309-782D260E6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928" y="1772816"/>
            <a:ext cx="381053" cy="28579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0BC8A1F7-630A-4A34-837C-364D64227F55}"/>
              </a:ext>
            </a:extLst>
          </p:cNvPr>
          <p:cNvSpPr/>
          <p:nvPr/>
        </p:nvSpPr>
        <p:spPr>
          <a:xfrm>
            <a:off x="5087888" y="1700808"/>
            <a:ext cx="1368152" cy="1296144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09BD76D-3F43-47E4-809C-FCFB3A5D66BE}"/>
              </a:ext>
            </a:extLst>
          </p:cNvPr>
          <p:cNvSpPr/>
          <p:nvPr/>
        </p:nvSpPr>
        <p:spPr>
          <a:xfrm>
            <a:off x="1631504" y="1916832"/>
            <a:ext cx="912101" cy="864096"/>
          </a:xfrm>
          <a:prstGeom prst="ellipse">
            <a:avLst/>
          </a:prstGeom>
          <a:noFill/>
          <a:ln w="28575">
            <a:solidFill>
              <a:srgbClr val="234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乘號 66">
            <a:extLst>
              <a:ext uri="{FF2B5EF4-FFF2-40B4-BE49-F238E27FC236}">
                <a16:creationId xmlns:a16="http://schemas.microsoft.com/office/drawing/2014/main" id="{7EAE2143-D46B-4C9C-9204-3D9E226AE9A6}"/>
              </a:ext>
            </a:extLst>
          </p:cNvPr>
          <p:cNvSpPr/>
          <p:nvPr/>
        </p:nvSpPr>
        <p:spPr>
          <a:xfrm>
            <a:off x="5591944" y="2204864"/>
            <a:ext cx="360040" cy="360040"/>
          </a:xfrm>
          <a:prstGeom prst="mathMultiply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7DB8E9B-7508-4076-BABF-2E04FC318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28" y="3356992"/>
            <a:ext cx="762106" cy="533474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EE252343-E780-4243-B29C-1A1708616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496" y="3429000"/>
            <a:ext cx="771633" cy="552527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4B174EC0-6B4F-4D53-ACCA-7C67F6B0D787}"/>
              </a:ext>
            </a:extLst>
          </p:cNvPr>
          <p:cNvGrpSpPr/>
          <p:nvPr/>
        </p:nvGrpSpPr>
        <p:grpSpPr>
          <a:xfrm>
            <a:off x="7968208" y="1340768"/>
            <a:ext cx="4932660" cy="2232248"/>
            <a:chOff x="6312024" y="3861048"/>
            <a:chExt cx="4500612" cy="2016224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2D2B06FB-01FA-4F1A-AF03-14672685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12024" y="3861048"/>
              <a:ext cx="4500612" cy="201622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2FC8428-2E85-46CA-8B55-9E89F76F8B7D}"/>
                </a:ext>
              </a:extLst>
            </p:cNvPr>
            <p:cNvSpPr/>
            <p:nvPr/>
          </p:nvSpPr>
          <p:spPr>
            <a:xfrm>
              <a:off x="9120336" y="4005064"/>
              <a:ext cx="1584176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1C5124B-28A2-4C8B-9902-61690CA1FF7F}"/>
                </a:ext>
              </a:extLst>
            </p:cNvPr>
            <p:cNvSpPr/>
            <p:nvPr/>
          </p:nvSpPr>
          <p:spPr>
            <a:xfrm>
              <a:off x="9984432" y="4365104"/>
              <a:ext cx="648072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6457F70B-F36D-43C7-8DF0-6B8F3ECF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304" y="3861048"/>
            <a:ext cx="22390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AA45126-8054-4C36-B530-9E94C214AE35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CC3E58-12F9-4CA2-8E05-0A9976E0F38B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C590A6-C1EA-4545-98FB-75A0E7ED5121}"/>
              </a:ext>
            </a:extLst>
          </p:cNvPr>
          <p:cNvSpPr txBox="1"/>
          <p:nvPr/>
        </p:nvSpPr>
        <p:spPr>
          <a:xfrm>
            <a:off x="407368" y="1955056"/>
            <a:ext cx="8508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AA914A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I.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將原資料映射到另一個向量空間，稱為</a:t>
            </a:r>
            <a:r>
              <a:rPr lang="zh-TW" altLang="en-US" b="1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特徵空間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AA914A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II. 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在特徵空間中尋找資料對象之間的（線性）關係。 </a:t>
            </a:r>
            <a:endParaRPr lang="en-US" altLang="zh-TW" dirty="0">
              <a:solidFill>
                <a:schemeClr val="accent6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024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BY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STEP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FD05E-8AB7-46C7-9526-366C9F0D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839416" y="2717800"/>
            <a:ext cx="3816424" cy="2223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98CC152-25B8-4E41-B34C-FD2AF354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556792"/>
            <a:ext cx="3256473" cy="2088232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F4F7438-09D0-4E9E-811A-B49E4652A22F}"/>
              </a:ext>
            </a:extLst>
          </p:cNvPr>
          <p:cNvSpPr/>
          <p:nvPr/>
        </p:nvSpPr>
        <p:spPr>
          <a:xfrm rot="19966634">
            <a:off x="4778001" y="2911294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1D5AF47-A779-4766-89EC-0C4D0F145DD5}"/>
              </a:ext>
            </a:extLst>
          </p:cNvPr>
          <p:cNvSpPr/>
          <p:nvPr/>
        </p:nvSpPr>
        <p:spPr>
          <a:xfrm rot="1264300">
            <a:off x="4798669" y="3992186"/>
            <a:ext cx="1584176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1D24866-B3F1-452E-85CE-CE2B4F77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5"/>
          <a:stretch/>
        </p:blipFill>
        <p:spPr>
          <a:xfrm>
            <a:off x="6096000" y="3861048"/>
            <a:ext cx="3816424" cy="2181403"/>
          </a:xfrm>
          <a:prstGeom prst="rect">
            <a:avLst/>
          </a:prstGeom>
        </p:spPr>
      </p:pic>
      <p:sp>
        <p:nvSpPr>
          <p:cNvPr id="15" name="AutoShape 21" descr="Question Mark Vector SVG Icon (9) - SVG Repo">
            <a:extLst>
              <a:ext uri="{FF2B5EF4-FFF2-40B4-BE49-F238E27FC236}">
                <a16:creationId xmlns:a16="http://schemas.microsoft.com/office/drawing/2014/main" id="{F8BA7514-B225-419D-80EC-57AA7C9A6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6D474B65-283F-4311-81FE-BCE3D727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0176" y="4365104"/>
            <a:ext cx="1196752" cy="1196752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704252D8-E16E-49EF-8049-BAEBECD2ED93}"/>
              </a:ext>
            </a:extLst>
          </p:cNvPr>
          <p:cNvSpPr/>
          <p:nvPr/>
        </p:nvSpPr>
        <p:spPr>
          <a:xfrm>
            <a:off x="5231904" y="270892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3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9F1E1BC-BA7D-4EEF-931F-470D43205763}"/>
              </a:ext>
            </a:extLst>
          </p:cNvPr>
          <p:cNvGrpSpPr/>
          <p:nvPr/>
        </p:nvGrpSpPr>
        <p:grpSpPr>
          <a:xfrm>
            <a:off x="6240016" y="3573016"/>
            <a:ext cx="4680520" cy="2232248"/>
            <a:chOff x="6240016" y="3573016"/>
            <a:chExt cx="4680520" cy="2232248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24A7146-9F31-481D-87CB-569D46945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07"/>
            <a:stretch/>
          </p:blipFill>
          <p:spPr>
            <a:xfrm>
              <a:off x="6240016" y="3789040"/>
              <a:ext cx="4553376" cy="2016224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E1D1F0-8C92-4650-B44D-139790ED79F3}"/>
                </a:ext>
              </a:extLst>
            </p:cNvPr>
            <p:cNvSpPr/>
            <p:nvPr/>
          </p:nvSpPr>
          <p:spPr>
            <a:xfrm>
              <a:off x="10344472" y="3573016"/>
              <a:ext cx="576064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1A7E5C1-B455-4F81-9C56-F6D4131E046E}"/>
              </a:ext>
            </a:extLst>
          </p:cNvPr>
          <p:cNvSpPr txBox="1"/>
          <p:nvPr/>
        </p:nvSpPr>
        <p:spPr>
          <a:xfrm>
            <a:off x="10488488" y="472514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x –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f(x) = (x-5)^2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95BD13F-2AD6-4AFE-B70F-316BC1C603A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99001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05D18E3-E44F-411E-9DCB-F9D2F1EB05BB}"/>
              </a:ext>
            </a:extLst>
          </p:cNvPr>
          <p:cNvGrpSpPr/>
          <p:nvPr/>
        </p:nvGrpSpPr>
        <p:grpSpPr>
          <a:xfrm>
            <a:off x="551384" y="2060848"/>
            <a:ext cx="5065484" cy="3886823"/>
            <a:chOff x="551384" y="1412776"/>
            <a:chExt cx="5065484" cy="388682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C0FD05E-8AB7-46C7-9526-366C9F0D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831"/>
            <a:stretch/>
          </p:blipFill>
          <p:spPr>
            <a:xfrm>
              <a:off x="551384" y="1412776"/>
              <a:ext cx="3816424" cy="22230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1866F3F-1AAC-4C72-8B5A-F5275CC83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74"/>
            <a:stretch/>
          </p:blipFill>
          <p:spPr>
            <a:xfrm>
              <a:off x="983432" y="4437112"/>
              <a:ext cx="3456384" cy="862487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080C650-0A40-4972-8F12-58ACE3E4EBA8}"/>
                </a:ext>
              </a:extLst>
            </p:cNvPr>
            <p:cNvCxnSpPr/>
            <p:nvPr/>
          </p:nvCxnSpPr>
          <p:spPr>
            <a:xfrm>
              <a:off x="235158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FA83233-F436-4160-9D36-F7C3DFD15840}"/>
                </a:ext>
              </a:extLst>
            </p:cNvPr>
            <p:cNvCxnSpPr/>
            <p:nvPr/>
          </p:nvCxnSpPr>
          <p:spPr>
            <a:xfrm>
              <a:off x="3071664" y="2492896"/>
              <a:ext cx="0" cy="2448272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8A25100-FA86-4EE9-A847-BDFA05AAE57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2348880"/>
              <a:ext cx="7200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5667E77-B395-4D24-A1EA-2E90F9A760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652220D-C72D-425C-85D0-7FDFE75CE50F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2852936"/>
              <a:ext cx="0" cy="216024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4CAE071-F2F1-449E-A8D2-3B21AA6E202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2708920"/>
              <a:ext cx="2016224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8E03D92-E073-4930-BF53-A3B9D53B576C}"/>
                </a:ext>
              </a:extLst>
            </p:cNvPr>
            <p:cNvSpPr txBox="1"/>
            <p:nvPr/>
          </p:nvSpPr>
          <p:spPr>
            <a:xfrm>
              <a:off x="4367808" y="40770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- 5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DB2E869-FCD7-4DDA-ABB4-5E4EE6E774F9}"/>
              </a:ext>
            </a:extLst>
          </p:cNvPr>
          <p:cNvGrpSpPr/>
          <p:nvPr/>
        </p:nvGrpSpPr>
        <p:grpSpPr>
          <a:xfrm>
            <a:off x="6240016" y="3573016"/>
            <a:ext cx="5822942" cy="2350341"/>
            <a:chOff x="6240016" y="3573016"/>
            <a:chExt cx="5822942" cy="235034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5F5CBBB5-021B-4B8B-B7B2-E0DBF58A8666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6ECB9CA1-13E6-4AD4-A9DB-8CB406FD2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E6C1E1-7A91-43E7-9207-180560B43970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4AAFB8C-4D18-4EAE-B098-785786AD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F932514-7AD3-4A95-9DD1-E4C3955B7365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C79BA74-A531-44EA-9903-140A11EB48A4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BAB3CD1-009A-498D-A1F6-D1E32E9E1108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9094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768728E7-7E78-453F-BAC7-E794D682A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767408" y="1196752"/>
            <a:ext cx="3816424" cy="22230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4E6C1E1-7A91-43E7-9207-180560B43970}"/>
              </a:ext>
            </a:extLst>
          </p:cNvPr>
          <p:cNvSpPr/>
          <p:nvPr/>
        </p:nvSpPr>
        <p:spPr>
          <a:xfrm>
            <a:off x="10344472" y="3573016"/>
            <a:ext cx="57606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Mapping to High-Dimensional Space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932514-7AD3-4A95-9DD1-E4C3955B7365}"/>
              </a:ext>
            </a:extLst>
          </p:cNvPr>
          <p:cNvSpPr/>
          <p:nvPr/>
        </p:nvSpPr>
        <p:spPr>
          <a:xfrm>
            <a:off x="10344472" y="3717032"/>
            <a:ext cx="72008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A27F3CF-335D-410F-B3FC-E60927A4A917}"/>
              </a:ext>
            </a:extLst>
          </p:cNvPr>
          <p:cNvGrpSpPr/>
          <p:nvPr/>
        </p:nvGrpSpPr>
        <p:grpSpPr>
          <a:xfrm>
            <a:off x="7248128" y="1268760"/>
            <a:ext cx="3096344" cy="2431722"/>
            <a:chOff x="5087888" y="2204864"/>
            <a:chExt cx="4392488" cy="344965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8F4D77-22EE-4380-A92B-DC653853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888" y="2348880"/>
              <a:ext cx="4105848" cy="330563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6445AC-543C-41A7-A61B-27FD1EFE306A}"/>
                </a:ext>
              </a:extLst>
            </p:cNvPr>
            <p:cNvSpPr/>
            <p:nvPr/>
          </p:nvSpPr>
          <p:spPr>
            <a:xfrm>
              <a:off x="7824192" y="2204864"/>
              <a:ext cx="1512168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1DA6E5-540D-4B53-BA18-697A5A1BDA95}"/>
                </a:ext>
              </a:extLst>
            </p:cNvPr>
            <p:cNvSpPr/>
            <p:nvPr/>
          </p:nvSpPr>
          <p:spPr>
            <a:xfrm>
              <a:off x="8328248" y="3356992"/>
              <a:ext cx="115212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CF3AEF-C11E-401D-8628-A49C5267AB49}"/>
                </a:ext>
              </a:extLst>
            </p:cNvPr>
            <p:cNvSpPr/>
            <p:nvPr/>
          </p:nvSpPr>
          <p:spPr>
            <a:xfrm>
              <a:off x="8832304" y="4293096"/>
              <a:ext cx="576064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7BD7EF0-DC46-46B7-BBF8-6017352EA66D}"/>
              </a:ext>
            </a:extLst>
          </p:cNvPr>
          <p:cNvGrpSpPr/>
          <p:nvPr/>
        </p:nvGrpSpPr>
        <p:grpSpPr>
          <a:xfrm>
            <a:off x="911424" y="3717032"/>
            <a:ext cx="5822942" cy="2350341"/>
            <a:chOff x="6240016" y="3573016"/>
            <a:chExt cx="5822942" cy="235034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0238F4E0-4357-4CD6-9BB4-FF7D54F3283F}"/>
                </a:ext>
              </a:extLst>
            </p:cNvPr>
            <p:cNvGrpSpPr/>
            <p:nvPr/>
          </p:nvGrpSpPr>
          <p:grpSpPr>
            <a:xfrm>
              <a:off x="6240016" y="3573016"/>
              <a:ext cx="4680520" cy="2232248"/>
              <a:chOff x="6240016" y="3573016"/>
              <a:chExt cx="4680520" cy="2232248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DF507A6F-98A7-4A84-B6E1-E20BFA92D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707"/>
              <a:stretch/>
            </p:blipFill>
            <p:spPr>
              <a:xfrm>
                <a:off x="6240016" y="3789040"/>
                <a:ext cx="4553376" cy="2016224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AEF9739-2DCD-4E59-9572-CA6D2ED4F9F6}"/>
                  </a:ext>
                </a:extLst>
              </p:cNvPr>
              <p:cNvSpPr/>
              <p:nvPr/>
            </p:nvSpPr>
            <p:spPr>
              <a:xfrm>
                <a:off x="10344472" y="3573016"/>
                <a:ext cx="576064" cy="1080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9F7F012-F731-4FAB-914E-ECA6ADDA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024" y="3861048"/>
              <a:ext cx="4687067" cy="2062309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B91656F-523A-4EDC-B6AF-0992B969514E}"/>
                </a:ext>
              </a:extLst>
            </p:cNvPr>
            <p:cNvSpPr/>
            <p:nvPr/>
          </p:nvSpPr>
          <p:spPr>
            <a:xfrm>
              <a:off x="10344472" y="3717032"/>
              <a:ext cx="72008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5F2464A-074A-4AA5-AA77-353FAFA2E1BB}"/>
                </a:ext>
              </a:extLst>
            </p:cNvPr>
            <p:cNvSpPr txBox="1"/>
            <p:nvPr/>
          </p:nvSpPr>
          <p:spPr>
            <a:xfrm>
              <a:off x="10488488" y="4725144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x – 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f(x) = (x-5)^2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BE65E17D-442C-4FF9-8506-D9163D5A7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1"/>
          <a:stretch/>
        </p:blipFill>
        <p:spPr>
          <a:xfrm>
            <a:off x="6600056" y="4005064"/>
            <a:ext cx="3816424" cy="2223075"/>
          </a:xfrm>
          <a:prstGeom prst="rect">
            <a:avLst/>
          </a:prstGeom>
        </p:spPr>
      </p:pic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C2346882-00F7-4C56-BE0C-E0D60DDF66FB}"/>
              </a:ext>
            </a:extLst>
          </p:cNvPr>
          <p:cNvSpPr/>
          <p:nvPr/>
        </p:nvSpPr>
        <p:spPr>
          <a:xfrm>
            <a:off x="5159896" y="2060848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Kernel mapping function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427A69D-8E87-4187-8BA4-1F118222C4D6}"/>
              </a:ext>
            </a:extLst>
          </p:cNvPr>
          <p:cNvSpPr/>
          <p:nvPr/>
        </p:nvSpPr>
        <p:spPr>
          <a:xfrm rot="5400000">
            <a:off x="9487201" y="3710207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projection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DB3763E-B39E-44FD-AA83-98C2DF3B3111}"/>
              </a:ext>
            </a:extLst>
          </p:cNvPr>
          <p:cNvSpPr/>
          <p:nvPr/>
        </p:nvSpPr>
        <p:spPr>
          <a:xfrm>
            <a:off x="8328248" y="4653136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66A7A0-D665-4450-8184-24DFF24E8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888" y="2780928"/>
            <a:ext cx="1584176" cy="257171"/>
          </a:xfrm>
          <a:prstGeom prst="rect">
            <a:avLst/>
          </a:prstGeom>
        </p:spPr>
      </p:pic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2A4731E-D232-4BAD-8511-CE885570F32D}"/>
              </a:ext>
            </a:extLst>
          </p:cNvPr>
          <p:cNvSpPr/>
          <p:nvPr/>
        </p:nvSpPr>
        <p:spPr>
          <a:xfrm rot="19587737">
            <a:off x="5334951" y="3673515"/>
            <a:ext cx="1584176" cy="589714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2D -&gt; 3D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E60B8A7-F827-4895-AA16-2E4F770B3D24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27848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9A3AD41-93A2-4BDD-8E5A-97A5680906F2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 intuition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8E2E58FE-2C21-4388-A55C-852BD1C21B3D}"/>
              </a:ext>
            </a:extLst>
          </p:cNvPr>
          <p:cNvSpPr/>
          <p:nvPr/>
        </p:nvSpPr>
        <p:spPr>
          <a:xfrm>
            <a:off x="3606801" y="28109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加號 6">
            <a:extLst>
              <a:ext uri="{FF2B5EF4-FFF2-40B4-BE49-F238E27FC236}">
                <a16:creationId xmlns:a16="http://schemas.microsoft.com/office/drawing/2014/main" id="{02E7F509-4C9A-42A5-AEA4-4DCA2FAECA1E}"/>
              </a:ext>
            </a:extLst>
          </p:cNvPr>
          <p:cNvSpPr/>
          <p:nvPr/>
        </p:nvSpPr>
        <p:spPr>
          <a:xfrm>
            <a:off x="3378201" y="31919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加號 7">
            <a:extLst>
              <a:ext uri="{FF2B5EF4-FFF2-40B4-BE49-F238E27FC236}">
                <a16:creationId xmlns:a16="http://schemas.microsoft.com/office/drawing/2014/main" id="{C18A788D-6981-42E6-8CB2-F40C6B178046}"/>
              </a:ext>
            </a:extLst>
          </p:cNvPr>
          <p:cNvSpPr/>
          <p:nvPr/>
        </p:nvSpPr>
        <p:spPr>
          <a:xfrm>
            <a:off x="3911601" y="3276600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加號 8">
            <a:extLst>
              <a:ext uri="{FF2B5EF4-FFF2-40B4-BE49-F238E27FC236}">
                <a16:creationId xmlns:a16="http://schemas.microsoft.com/office/drawing/2014/main" id="{DD9EEED7-C094-4041-986A-987AB20E1E79}"/>
              </a:ext>
            </a:extLst>
          </p:cNvPr>
          <p:cNvSpPr/>
          <p:nvPr/>
        </p:nvSpPr>
        <p:spPr>
          <a:xfrm>
            <a:off x="3776135" y="36745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加號 9">
            <a:extLst>
              <a:ext uri="{FF2B5EF4-FFF2-40B4-BE49-F238E27FC236}">
                <a16:creationId xmlns:a16="http://schemas.microsoft.com/office/drawing/2014/main" id="{815486D1-4249-4B56-A804-7494384D3480}"/>
              </a:ext>
            </a:extLst>
          </p:cNvPr>
          <p:cNvSpPr/>
          <p:nvPr/>
        </p:nvSpPr>
        <p:spPr>
          <a:xfrm>
            <a:off x="4436535" y="28363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7532E1BF-6036-4A25-9513-8BC6782C33D2}"/>
              </a:ext>
            </a:extLst>
          </p:cNvPr>
          <p:cNvSpPr/>
          <p:nvPr/>
        </p:nvSpPr>
        <p:spPr>
          <a:xfrm>
            <a:off x="4021669" y="2184400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04846019-2B0A-4A1E-A096-B178081D9E9D}"/>
              </a:ext>
            </a:extLst>
          </p:cNvPr>
          <p:cNvSpPr/>
          <p:nvPr/>
        </p:nvSpPr>
        <p:spPr>
          <a:xfrm>
            <a:off x="5173136" y="3327400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加號 12">
            <a:extLst>
              <a:ext uri="{FF2B5EF4-FFF2-40B4-BE49-F238E27FC236}">
                <a16:creationId xmlns:a16="http://schemas.microsoft.com/office/drawing/2014/main" id="{A6BE7C43-BEA1-4F26-9296-ADF5374C8FE3}"/>
              </a:ext>
            </a:extLst>
          </p:cNvPr>
          <p:cNvSpPr/>
          <p:nvPr/>
        </p:nvSpPr>
        <p:spPr>
          <a:xfrm>
            <a:off x="4868336" y="38269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加號 13">
            <a:extLst>
              <a:ext uri="{FF2B5EF4-FFF2-40B4-BE49-F238E27FC236}">
                <a16:creationId xmlns:a16="http://schemas.microsoft.com/office/drawing/2014/main" id="{B0F77668-B7E2-4225-A42C-6A14D83DA498}"/>
              </a:ext>
            </a:extLst>
          </p:cNvPr>
          <p:cNvSpPr/>
          <p:nvPr/>
        </p:nvSpPr>
        <p:spPr>
          <a:xfrm>
            <a:off x="4389968" y="35221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加號 14">
            <a:extLst>
              <a:ext uri="{FF2B5EF4-FFF2-40B4-BE49-F238E27FC236}">
                <a16:creationId xmlns:a16="http://schemas.microsoft.com/office/drawing/2014/main" id="{90132326-9276-47A9-9813-229A4DBEF492}"/>
              </a:ext>
            </a:extLst>
          </p:cNvPr>
          <p:cNvSpPr/>
          <p:nvPr/>
        </p:nvSpPr>
        <p:spPr>
          <a:xfrm>
            <a:off x="4061886" y="43095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加號 15">
            <a:extLst>
              <a:ext uri="{FF2B5EF4-FFF2-40B4-BE49-F238E27FC236}">
                <a16:creationId xmlns:a16="http://schemas.microsoft.com/office/drawing/2014/main" id="{344C11C3-31FC-4A18-8E62-F3D39ECB197D}"/>
              </a:ext>
            </a:extLst>
          </p:cNvPr>
          <p:cNvSpPr/>
          <p:nvPr/>
        </p:nvSpPr>
        <p:spPr>
          <a:xfrm>
            <a:off x="6396572" y="26585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AE9479DB-9C8F-48E9-B1EC-0AB5698A21C6}"/>
              </a:ext>
            </a:extLst>
          </p:cNvPr>
          <p:cNvSpPr/>
          <p:nvPr/>
        </p:nvSpPr>
        <p:spPr>
          <a:xfrm>
            <a:off x="6167972" y="30395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加號 17">
            <a:extLst>
              <a:ext uri="{FF2B5EF4-FFF2-40B4-BE49-F238E27FC236}">
                <a16:creationId xmlns:a16="http://schemas.microsoft.com/office/drawing/2014/main" id="{128D4428-7936-46C9-B0FA-580F57BD95FE}"/>
              </a:ext>
            </a:extLst>
          </p:cNvPr>
          <p:cNvSpPr/>
          <p:nvPr/>
        </p:nvSpPr>
        <p:spPr>
          <a:xfrm>
            <a:off x="6701372" y="312420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8347FB8A-293E-4809-9628-67F541F4277A}"/>
              </a:ext>
            </a:extLst>
          </p:cNvPr>
          <p:cNvSpPr/>
          <p:nvPr/>
        </p:nvSpPr>
        <p:spPr>
          <a:xfrm>
            <a:off x="6565906" y="35221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加號 19">
            <a:extLst>
              <a:ext uri="{FF2B5EF4-FFF2-40B4-BE49-F238E27FC236}">
                <a16:creationId xmlns:a16="http://schemas.microsoft.com/office/drawing/2014/main" id="{D68F70D1-4A2B-491A-94D9-205FB1A082C0}"/>
              </a:ext>
            </a:extLst>
          </p:cNvPr>
          <p:cNvSpPr/>
          <p:nvPr/>
        </p:nvSpPr>
        <p:spPr>
          <a:xfrm>
            <a:off x="7226306" y="26839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加號 20">
            <a:extLst>
              <a:ext uri="{FF2B5EF4-FFF2-40B4-BE49-F238E27FC236}">
                <a16:creationId xmlns:a16="http://schemas.microsoft.com/office/drawing/2014/main" id="{E0BC2D04-4E80-4590-9656-4A148BA14F2A}"/>
              </a:ext>
            </a:extLst>
          </p:cNvPr>
          <p:cNvSpPr/>
          <p:nvPr/>
        </p:nvSpPr>
        <p:spPr>
          <a:xfrm>
            <a:off x="5975675" y="2132797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C3C50778-4C0E-4265-893E-667308785BC6}"/>
              </a:ext>
            </a:extLst>
          </p:cNvPr>
          <p:cNvSpPr/>
          <p:nvPr/>
        </p:nvSpPr>
        <p:spPr>
          <a:xfrm>
            <a:off x="7962907" y="3175000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加號 22">
            <a:extLst>
              <a:ext uri="{FF2B5EF4-FFF2-40B4-BE49-F238E27FC236}">
                <a16:creationId xmlns:a16="http://schemas.microsoft.com/office/drawing/2014/main" id="{9C053AE4-F739-4875-B1AD-378BEF73B631}"/>
              </a:ext>
            </a:extLst>
          </p:cNvPr>
          <p:cNvSpPr/>
          <p:nvPr/>
        </p:nvSpPr>
        <p:spPr>
          <a:xfrm>
            <a:off x="7658107" y="36745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B1780996-3C40-4443-890C-C56390F4D9B6}"/>
              </a:ext>
            </a:extLst>
          </p:cNvPr>
          <p:cNvSpPr/>
          <p:nvPr/>
        </p:nvSpPr>
        <p:spPr>
          <a:xfrm>
            <a:off x="7179739" y="33697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E230726E-59CD-4F8E-8383-053B39322DA6}"/>
              </a:ext>
            </a:extLst>
          </p:cNvPr>
          <p:cNvSpPr/>
          <p:nvPr/>
        </p:nvSpPr>
        <p:spPr>
          <a:xfrm>
            <a:off x="6851657" y="41571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3F0F5B71-8D5E-4A04-9A7E-F4256FAE3691}"/>
              </a:ext>
            </a:extLst>
          </p:cNvPr>
          <p:cNvSpPr/>
          <p:nvPr/>
        </p:nvSpPr>
        <p:spPr>
          <a:xfrm>
            <a:off x="6813564" y="2251331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06BFCA2B-DAF3-4104-B1C7-161A5AA29A83}"/>
              </a:ext>
            </a:extLst>
          </p:cNvPr>
          <p:cNvSpPr/>
          <p:nvPr/>
        </p:nvSpPr>
        <p:spPr>
          <a:xfrm>
            <a:off x="6280475" y="1827997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724CE082-251F-496C-BF4C-8BE4ECEFA53B}"/>
              </a:ext>
            </a:extLst>
          </p:cNvPr>
          <p:cNvSpPr/>
          <p:nvPr/>
        </p:nvSpPr>
        <p:spPr>
          <a:xfrm>
            <a:off x="7118364" y="3852333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加號 28">
            <a:extLst>
              <a:ext uri="{FF2B5EF4-FFF2-40B4-BE49-F238E27FC236}">
                <a16:creationId xmlns:a16="http://schemas.microsoft.com/office/drawing/2014/main" id="{7FB03562-2BF2-492A-99C3-CE7542A0216A}"/>
              </a:ext>
            </a:extLst>
          </p:cNvPr>
          <p:cNvSpPr/>
          <p:nvPr/>
        </p:nvSpPr>
        <p:spPr>
          <a:xfrm>
            <a:off x="4693872" y="1919415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A79C5B7-A8F5-449B-A423-7DFE491219BA}"/>
              </a:ext>
            </a:extLst>
          </p:cNvPr>
          <p:cNvCxnSpPr>
            <a:cxnSpLocks/>
          </p:cNvCxnSpPr>
          <p:nvPr/>
        </p:nvCxnSpPr>
        <p:spPr>
          <a:xfrm>
            <a:off x="5141393" y="1117600"/>
            <a:ext cx="1576913" cy="442806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CF1A1AA9-C87F-4A11-ADCE-7532F71910A8}"/>
              </a:ext>
            </a:extLst>
          </p:cNvPr>
          <p:cNvSpPr/>
          <p:nvPr/>
        </p:nvSpPr>
        <p:spPr>
          <a:xfrm>
            <a:off x="2341361" y="5777469"/>
            <a:ext cx="848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試找出一個超平面</a:t>
            </a:r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(Hyperplane)</a:t>
            </a:r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將以下分屬兩個不同類 別的資料加以分割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C2612A4B-F2AE-483E-9A74-A8D63F0AA44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227272" y="1019431"/>
            <a:ext cx="900804" cy="452623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9C8517C-E78A-4737-827D-683A038B134D}"/>
              </a:ext>
            </a:extLst>
          </p:cNvPr>
          <p:cNvCxnSpPr>
            <a:cxnSpLocks/>
          </p:cNvCxnSpPr>
          <p:nvPr/>
        </p:nvCxnSpPr>
        <p:spPr>
          <a:xfrm>
            <a:off x="4756143" y="1214164"/>
            <a:ext cx="2622563" cy="42553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加號 44">
            <a:extLst>
              <a:ext uri="{FF2B5EF4-FFF2-40B4-BE49-F238E27FC236}">
                <a16:creationId xmlns:a16="http://schemas.microsoft.com/office/drawing/2014/main" id="{2100F61F-81D2-433D-B5F1-339DD64559C2}"/>
              </a:ext>
            </a:extLst>
          </p:cNvPr>
          <p:cNvSpPr/>
          <p:nvPr/>
        </p:nvSpPr>
        <p:spPr>
          <a:xfrm>
            <a:off x="7226306" y="1644249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加號 45">
            <a:extLst>
              <a:ext uri="{FF2B5EF4-FFF2-40B4-BE49-F238E27FC236}">
                <a16:creationId xmlns:a16="http://schemas.microsoft.com/office/drawing/2014/main" id="{90E237F5-FA2E-4F9D-BFB3-0CF4279D5BD3}"/>
              </a:ext>
            </a:extLst>
          </p:cNvPr>
          <p:cNvSpPr/>
          <p:nvPr/>
        </p:nvSpPr>
        <p:spPr>
          <a:xfrm>
            <a:off x="6613535" y="1362732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加號 46">
            <a:extLst>
              <a:ext uri="{FF2B5EF4-FFF2-40B4-BE49-F238E27FC236}">
                <a16:creationId xmlns:a16="http://schemas.microsoft.com/office/drawing/2014/main" id="{B32E3966-F205-41F2-82C4-4C54CA0456FD}"/>
              </a:ext>
            </a:extLst>
          </p:cNvPr>
          <p:cNvSpPr/>
          <p:nvPr/>
        </p:nvSpPr>
        <p:spPr>
          <a:xfrm>
            <a:off x="6252950" y="990714"/>
            <a:ext cx="304800" cy="3048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加號 47">
            <a:extLst>
              <a:ext uri="{FF2B5EF4-FFF2-40B4-BE49-F238E27FC236}">
                <a16:creationId xmlns:a16="http://schemas.microsoft.com/office/drawing/2014/main" id="{0534ECCB-C14D-4414-868E-70500A60A291}"/>
              </a:ext>
            </a:extLst>
          </p:cNvPr>
          <p:cNvSpPr/>
          <p:nvPr/>
        </p:nvSpPr>
        <p:spPr>
          <a:xfrm>
            <a:off x="3180298" y="2175933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加號 48">
            <a:extLst>
              <a:ext uri="{FF2B5EF4-FFF2-40B4-BE49-F238E27FC236}">
                <a16:creationId xmlns:a16="http://schemas.microsoft.com/office/drawing/2014/main" id="{16D4CCD1-538D-4A27-9760-6E2F4D20EB4B}"/>
              </a:ext>
            </a:extLst>
          </p:cNvPr>
          <p:cNvSpPr/>
          <p:nvPr/>
        </p:nvSpPr>
        <p:spPr>
          <a:xfrm>
            <a:off x="3774714" y="4860437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加號 49">
            <a:extLst>
              <a:ext uri="{FF2B5EF4-FFF2-40B4-BE49-F238E27FC236}">
                <a16:creationId xmlns:a16="http://schemas.microsoft.com/office/drawing/2014/main" id="{19C97227-DAD1-4106-8A6D-FA0F76BB87E3}"/>
              </a:ext>
            </a:extLst>
          </p:cNvPr>
          <p:cNvSpPr/>
          <p:nvPr/>
        </p:nvSpPr>
        <p:spPr>
          <a:xfrm>
            <a:off x="2893126" y="2726837"/>
            <a:ext cx="304800" cy="304800"/>
          </a:xfrm>
          <a:prstGeom prst="mathPlu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410E16B-4226-437C-A581-379DC11A3282}"/>
              </a:ext>
            </a:extLst>
          </p:cNvPr>
          <p:cNvSpPr txBox="1"/>
          <p:nvPr/>
        </p:nvSpPr>
        <p:spPr>
          <a:xfrm>
            <a:off x="8994862" y="1651798"/>
            <a:ext cx="1564156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914A"/>
              </a:buClr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選哪一條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57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VM with polynomial kernel visualization on Make a GIF">
            <a:extLst>
              <a:ext uri="{FF2B5EF4-FFF2-40B4-BE49-F238E27FC236}">
                <a16:creationId xmlns:a16="http://schemas.microsoft.com/office/drawing/2014/main" id="{7B90CFD0-8F20-417A-ABA9-A4F9292751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CF9E4DD-C885-4262-A96A-EBAEF29AFB54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algn="l"/>
            <a:r>
              <a:rPr lang="en-US" altLang="zh-TW" dirty="0">
                <a:solidFill>
                  <a:schemeClr val="accent6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SVM with polynomial kernel visualization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0F2893-C530-4ADE-9CB6-E8CD7F4228F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698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924944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ctr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</p:spTree>
    <p:extLst>
      <p:ext uri="{BB962C8B-B14F-4D97-AF65-F5344CB8AC3E}">
        <p14:creationId xmlns:p14="http://schemas.microsoft.com/office/powerpoint/2010/main" val="2890869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204864"/>
            <a:ext cx="3477110" cy="2819794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729DD40D-53E2-4CFC-9A6C-BCAF19F84E15}"/>
              </a:ext>
            </a:extLst>
          </p:cNvPr>
          <p:cNvSpPr/>
          <p:nvPr/>
        </p:nvSpPr>
        <p:spPr>
          <a:xfrm rot="19966634">
            <a:off x="4629972" y="2699374"/>
            <a:ext cx="270413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9889332-6E57-4683-BB38-E9DA1AC1DED1}"/>
              </a:ext>
            </a:extLst>
          </p:cNvPr>
          <p:cNvSpPr/>
          <p:nvPr/>
        </p:nvSpPr>
        <p:spPr>
          <a:xfrm rot="1264300">
            <a:off x="4690379" y="4475297"/>
            <a:ext cx="2669351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E8DACE-AE30-402D-B1C9-9F40B61603ED}"/>
              </a:ext>
            </a:extLst>
          </p:cNvPr>
          <p:cNvGrpSpPr/>
          <p:nvPr/>
        </p:nvGrpSpPr>
        <p:grpSpPr>
          <a:xfrm>
            <a:off x="7536160" y="1268760"/>
            <a:ext cx="2109173" cy="4996007"/>
            <a:chOff x="8040216" y="1340768"/>
            <a:chExt cx="2109173" cy="499600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C9541DE-27C2-478B-8CDA-299814BD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216" y="2924944"/>
              <a:ext cx="1972723" cy="165618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79AA3D6-320F-46E3-995C-B00C826C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0216" y="4581128"/>
              <a:ext cx="2109173" cy="175564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BE48E86-57B0-4BCC-BE94-824728E3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216" y="1340768"/>
              <a:ext cx="1944216" cy="1571803"/>
            </a:xfrm>
            <a:prstGeom prst="rect">
              <a:avLst/>
            </a:prstGeom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5CA2034-0C07-43FC-8DDB-227D2B1AD3DE}"/>
              </a:ext>
            </a:extLst>
          </p:cNvPr>
          <p:cNvSpPr/>
          <p:nvPr/>
        </p:nvSpPr>
        <p:spPr>
          <a:xfrm>
            <a:off x="4799856" y="3645024"/>
            <a:ext cx="2448272" cy="288032"/>
          </a:xfrm>
          <a:prstGeom prst="right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乘號 16">
            <a:extLst>
              <a:ext uri="{FF2B5EF4-FFF2-40B4-BE49-F238E27FC236}">
                <a16:creationId xmlns:a16="http://schemas.microsoft.com/office/drawing/2014/main" id="{46228936-A394-45BA-9943-66A9EC0CF3D8}"/>
              </a:ext>
            </a:extLst>
          </p:cNvPr>
          <p:cNvSpPr/>
          <p:nvPr/>
        </p:nvSpPr>
        <p:spPr>
          <a:xfrm>
            <a:off x="5735960" y="2420888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8CFE9955-107E-499B-A496-93C691A56DA7}"/>
              </a:ext>
            </a:extLst>
          </p:cNvPr>
          <p:cNvSpPr/>
          <p:nvPr/>
        </p:nvSpPr>
        <p:spPr>
          <a:xfrm>
            <a:off x="5735960" y="3429000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9A51B1CB-9B63-4287-B4FE-46F0B0F593AB}"/>
              </a:ext>
            </a:extLst>
          </p:cNvPr>
          <p:cNvSpPr/>
          <p:nvPr/>
        </p:nvSpPr>
        <p:spPr>
          <a:xfrm>
            <a:off x="5735960" y="4293096"/>
            <a:ext cx="648072" cy="64807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A9E5F62-239F-4592-B89A-4C8C38D8990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F07986-6276-435C-B89A-06BB96EE30D9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4041015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63180-7AB6-40BA-A056-FF288BD3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132856"/>
            <a:ext cx="3477110" cy="281979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7874D6A-648F-4C2A-ACF1-DA70997A7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132856"/>
            <a:ext cx="5029902" cy="3067478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B16C7AE-8CC5-41F3-B1EB-54E883408D1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44122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988840"/>
            <a:ext cx="3753374" cy="3248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FA64B6-0878-4F89-B500-5674DD53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356992"/>
            <a:ext cx="3372321" cy="183858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5145E-E71C-4891-964D-5184F77D6B6E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71328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982306-4E5F-40E8-B9F0-32243AD7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2060848"/>
            <a:ext cx="3677163" cy="32484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82E87B-C122-4877-ABA1-673202C3E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2060848"/>
            <a:ext cx="5077534" cy="314368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C1D4AE-C88E-4B22-80C4-2F7DD6F5197F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50238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Non Linear Kernel SVR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EEE6F-CF2B-4C35-B564-655E02680514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EB4F-B9B6-4494-993B-CAC51DA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183558"/>
            <a:ext cx="3528392" cy="30537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E760E0-5244-43B0-BF6C-2DA8A290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348880"/>
            <a:ext cx="2991267" cy="2829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F9EB33-FEB3-4279-A7BE-8901262E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5" y="2132856"/>
            <a:ext cx="3650312" cy="312883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83FDEAD-9C1A-4EAD-8827-A1345589653A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Regression (SVR)</a:t>
            </a:r>
          </a:p>
        </p:txBody>
      </p:sp>
    </p:spTree>
    <p:extLst>
      <p:ext uri="{BB962C8B-B14F-4D97-AF65-F5344CB8AC3E}">
        <p14:creationId xmlns:p14="http://schemas.microsoft.com/office/powerpoint/2010/main" val="1668995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SVM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可調參數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878027-321D-4131-ADA9-F696DF26FE77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principle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 (SVM)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CFDBCC-2472-64CC-93DF-C06CEC11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221088"/>
            <a:ext cx="5749695" cy="188735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79051D-ACBD-8B51-FF3A-C0AE6929CF69}"/>
              </a:ext>
            </a:extLst>
          </p:cNvPr>
          <p:cNvSpPr txBox="1"/>
          <p:nvPr/>
        </p:nvSpPr>
        <p:spPr>
          <a:xfrm>
            <a:off x="390524" y="1340768"/>
            <a:ext cx="520142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 (cost) 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soft-margin 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的損失函數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(loss function)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的存在就是容錯項， 藉由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給予那些被分錯的資料懲罰值，控制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vectors(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用來決定超平 面的那些資料點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的影響力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控制模型複雜程度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控制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Radial basis function kernel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的大小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越大：模型越複雜，映射維度越高，容易勾勒出擬合近點的超 平面，也容易造成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gamma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越小：模型越精簡，映射維度偏低，因此能勾勒出平滑、近似 直線的超平面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Kernel: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當不同類別的資料在原始空間中，無法被線性分類器區隔開來時，經非線性投 影後，能在更高維度的空間中可以區隔開。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Polynomial kernel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2EB30C5-31ED-B86E-7E9D-9C8BE5869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72816"/>
            <a:ext cx="580153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1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 machine (SVM)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參考資料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9F8D39-4B33-7F3A-5A7B-0D990ED89DD6}"/>
              </a:ext>
            </a:extLst>
          </p:cNvPr>
          <p:cNvSpPr txBox="1"/>
          <p:nvPr/>
        </p:nvSpPr>
        <p:spPr>
          <a:xfrm>
            <a:off x="390524" y="1449765"/>
            <a:ext cx="61375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Feature Engineering Explained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2"/>
              </a:rPr>
              <a:t>https://builtin.com/articles/feature-engineering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SVM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7292A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3"/>
              </a:rPr>
              <a:t>https://www.slideshare.net/ankitksharma/svm-37753690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4"/>
              </a:rPr>
              <a:t>https://www.cs.toronto.edu/~urtasun/courses/CSC411_Fall16/16_svm.pdf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5"/>
              </a:rPr>
              <a:t>https://maniksonituts.medium.com/what-is-kernel-support-vector-machine-svm-2685d2dec4fa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  <a:hlinkClick r:id="rId6"/>
              </a:rPr>
              <a:t>https://zhuanlan.zhihu.com/p/104383162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Hinge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49DCE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https://www.geeksforgeeks.org/hinge-loss-relationship-with-support-vector-machines/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49DCE"/>
              </a:solidFill>
              <a:effectLst/>
              <a:uLnTx/>
              <a:uFillTx/>
              <a:latin typeface="-apple-system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AF1D97-C042-FC91-DADF-7391B2FC5241}"/>
              </a:ext>
            </a:extLst>
          </p:cNvPr>
          <p:cNvSpPr txBox="1"/>
          <p:nvPr/>
        </p:nvSpPr>
        <p:spPr>
          <a:xfrm>
            <a:off x="6456040" y="1412776"/>
            <a:ext cx="5400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可解決小樣本下的問題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可以解決多特徵空間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透過不同核函數的選擇，可處理不同資料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泛化能力強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缺點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1.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樣本量太大，映射維度過高容易造成運算上的負擔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2.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特徵遠大於樣本的情況下，易造成過度擬合問題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3.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非線性問題的核函數選擇沒有通用標準，難以確定一個適合 的核函數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4.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對缺失值敏感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2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9A3AD41-93A2-4BDD-8E5A-97A5680906F2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lvl="0" algn="l">
              <a:defRPr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1A1AA9-C87F-4A11-ADCE-7532F71910A8}"/>
              </a:ext>
            </a:extLst>
          </p:cNvPr>
          <p:cNvSpPr/>
          <p:nvPr/>
        </p:nvSpPr>
        <p:spPr>
          <a:xfrm>
            <a:off x="2038957" y="5345757"/>
            <a:ext cx="848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選擇邊界較大者。 邊界較大者，其推論錯誤率優於邊界較小者，這是因為邊界如果 太小，那麼任何些微的變動都會引起顯著的影響。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D0937B2-E86D-47EB-B60A-4D74EB631C0A}"/>
              </a:ext>
            </a:extLst>
          </p:cNvPr>
          <p:cNvGrpSpPr/>
          <p:nvPr/>
        </p:nvGrpSpPr>
        <p:grpSpPr>
          <a:xfrm>
            <a:off x="1360659" y="1718733"/>
            <a:ext cx="3783241" cy="2938504"/>
            <a:chOff x="2893126" y="990714"/>
            <a:chExt cx="5374581" cy="4174523"/>
          </a:xfrm>
        </p:grpSpPr>
        <p:sp>
          <p:nvSpPr>
            <p:cNvPr id="6" name="加號 5">
              <a:extLst>
                <a:ext uri="{FF2B5EF4-FFF2-40B4-BE49-F238E27FC236}">
                  <a16:creationId xmlns:a16="http://schemas.microsoft.com/office/drawing/2014/main" id="{8E2E58FE-2C21-4388-A55C-852BD1C21B3D}"/>
                </a:ext>
              </a:extLst>
            </p:cNvPr>
            <p:cNvSpPr/>
            <p:nvPr/>
          </p:nvSpPr>
          <p:spPr>
            <a:xfrm>
              <a:off x="3606801" y="2810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加號 6">
              <a:extLst>
                <a:ext uri="{FF2B5EF4-FFF2-40B4-BE49-F238E27FC236}">
                  <a16:creationId xmlns:a16="http://schemas.microsoft.com/office/drawing/2014/main" id="{02E7F509-4C9A-42A5-AEA4-4DCA2FAECA1E}"/>
                </a:ext>
              </a:extLst>
            </p:cNvPr>
            <p:cNvSpPr/>
            <p:nvPr/>
          </p:nvSpPr>
          <p:spPr>
            <a:xfrm>
              <a:off x="3378201" y="3191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C18A788D-6981-42E6-8CB2-F40C6B178046}"/>
                </a:ext>
              </a:extLst>
            </p:cNvPr>
            <p:cNvSpPr/>
            <p:nvPr/>
          </p:nvSpPr>
          <p:spPr>
            <a:xfrm>
              <a:off x="3911601" y="32766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加號 8">
              <a:extLst>
                <a:ext uri="{FF2B5EF4-FFF2-40B4-BE49-F238E27FC236}">
                  <a16:creationId xmlns:a16="http://schemas.microsoft.com/office/drawing/2014/main" id="{DD9EEED7-C094-4041-986A-987AB20E1E79}"/>
                </a:ext>
              </a:extLst>
            </p:cNvPr>
            <p:cNvSpPr/>
            <p:nvPr/>
          </p:nvSpPr>
          <p:spPr>
            <a:xfrm>
              <a:off x="3776135" y="36745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815486D1-4249-4B56-A804-7494384D3480}"/>
                </a:ext>
              </a:extLst>
            </p:cNvPr>
            <p:cNvSpPr/>
            <p:nvPr/>
          </p:nvSpPr>
          <p:spPr>
            <a:xfrm>
              <a:off x="4436535" y="28363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加號 10">
              <a:extLst>
                <a:ext uri="{FF2B5EF4-FFF2-40B4-BE49-F238E27FC236}">
                  <a16:creationId xmlns:a16="http://schemas.microsoft.com/office/drawing/2014/main" id="{7532E1BF-6036-4A25-9513-8BC6782C33D2}"/>
                </a:ext>
              </a:extLst>
            </p:cNvPr>
            <p:cNvSpPr/>
            <p:nvPr/>
          </p:nvSpPr>
          <p:spPr>
            <a:xfrm>
              <a:off x="4021669" y="21844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加號 11">
              <a:extLst>
                <a:ext uri="{FF2B5EF4-FFF2-40B4-BE49-F238E27FC236}">
                  <a16:creationId xmlns:a16="http://schemas.microsoft.com/office/drawing/2014/main" id="{04846019-2B0A-4A1E-A096-B178081D9E9D}"/>
                </a:ext>
              </a:extLst>
            </p:cNvPr>
            <p:cNvSpPr/>
            <p:nvPr/>
          </p:nvSpPr>
          <p:spPr>
            <a:xfrm>
              <a:off x="5173136" y="33274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加號 12">
              <a:extLst>
                <a:ext uri="{FF2B5EF4-FFF2-40B4-BE49-F238E27FC236}">
                  <a16:creationId xmlns:a16="http://schemas.microsoft.com/office/drawing/2014/main" id="{A6BE7C43-BEA1-4F26-9296-ADF5374C8FE3}"/>
                </a:ext>
              </a:extLst>
            </p:cNvPr>
            <p:cNvSpPr/>
            <p:nvPr/>
          </p:nvSpPr>
          <p:spPr>
            <a:xfrm>
              <a:off x="4868336" y="3826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加號 13">
              <a:extLst>
                <a:ext uri="{FF2B5EF4-FFF2-40B4-BE49-F238E27FC236}">
                  <a16:creationId xmlns:a16="http://schemas.microsoft.com/office/drawing/2014/main" id="{B0F77668-B7E2-4225-A42C-6A14D83DA498}"/>
                </a:ext>
              </a:extLst>
            </p:cNvPr>
            <p:cNvSpPr/>
            <p:nvPr/>
          </p:nvSpPr>
          <p:spPr>
            <a:xfrm>
              <a:off x="4389968" y="35221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加號 14">
              <a:extLst>
                <a:ext uri="{FF2B5EF4-FFF2-40B4-BE49-F238E27FC236}">
                  <a16:creationId xmlns:a16="http://schemas.microsoft.com/office/drawing/2014/main" id="{90132326-9276-47A9-9813-229A4DBEF492}"/>
                </a:ext>
              </a:extLst>
            </p:cNvPr>
            <p:cNvSpPr/>
            <p:nvPr/>
          </p:nvSpPr>
          <p:spPr>
            <a:xfrm>
              <a:off x="4061886" y="43095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加號 15">
              <a:extLst>
                <a:ext uri="{FF2B5EF4-FFF2-40B4-BE49-F238E27FC236}">
                  <a16:creationId xmlns:a16="http://schemas.microsoft.com/office/drawing/2014/main" id="{344C11C3-31FC-4A18-8E62-F3D39ECB197D}"/>
                </a:ext>
              </a:extLst>
            </p:cNvPr>
            <p:cNvSpPr/>
            <p:nvPr/>
          </p:nvSpPr>
          <p:spPr>
            <a:xfrm>
              <a:off x="6396572" y="2658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加號 16">
              <a:extLst>
                <a:ext uri="{FF2B5EF4-FFF2-40B4-BE49-F238E27FC236}">
                  <a16:creationId xmlns:a16="http://schemas.microsoft.com/office/drawing/2014/main" id="{AE9479DB-9C8F-48E9-B1EC-0AB5698A21C6}"/>
                </a:ext>
              </a:extLst>
            </p:cNvPr>
            <p:cNvSpPr/>
            <p:nvPr/>
          </p:nvSpPr>
          <p:spPr>
            <a:xfrm>
              <a:off x="6167972" y="3039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加號 17">
              <a:extLst>
                <a:ext uri="{FF2B5EF4-FFF2-40B4-BE49-F238E27FC236}">
                  <a16:creationId xmlns:a16="http://schemas.microsoft.com/office/drawing/2014/main" id="{128D4428-7936-46C9-B0FA-580F57BD95FE}"/>
                </a:ext>
              </a:extLst>
            </p:cNvPr>
            <p:cNvSpPr/>
            <p:nvPr/>
          </p:nvSpPr>
          <p:spPr>
            <a:xfrm>
              <a:off x="6701372" y="3124200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加號 18">
              <a:extLst>
                <a:ext uri="{FF2B5EF4-FFF2-40B4-BE49-F238E27FC236}">
                  <a16:creationId xmlns:a16="http://schemas.microsoft.com/office/drawing/2014/main" id="{8347FB8A-293E-4809-9628-67F541F4277A}"/>
                </a:ext>
              </a:extLst>
            </p:cNvPr>
            <p:cNvSpPr/>
            <p:nvPr/>
          </p:nvSpPr>
          <p:spPr>
            <a:xfrm>
              <a:off x="6565906" y="35221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id="{D68F70D1-4A2B-491A-94D9-205FB1A082C0}"/>
                </a:ext>
              </a:extLst>
            </p:cNvPr>
            <p:cNvSpPr/>
            <p:nvPr/>
          </p:nvSpPr>
          <p:spPr>
            <a:xfrm>
              <a:off x="7226306" y="26839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加號 21">
              <a:extLst>
                <a:ext uri="{FF2B5EF4-FFF2-40B4-BE49-F238E27FC236}">
                  <a16:creationId xmlns:a16="http://schemas.microsoft.com/office/drawing/2014/main" id="{C3C50778-4C0E-4265-893E-667308785BC6}"/>
                </a:ext>
              </a:extLst>
            </p:cNvPr>
            <p:cNvSpPr/>
            <p:nvPr/>
          </p:nvSpPr>
          <p:spPr>
            <a:xfrm>
              <a:off x="7962907" y="3175000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加號 22">
              <a:extLst>
                <a:ext uri="{FF2B5EF4-FFF2-40B4-BE49-F238E27FC236}">
                  <a16:creationId xmlns:a16="http://schemas.microsoft.com/office/drawing/2014/main" id="{9C053AE4-F739-4875-B1AD-378BEF73B631}"/>
                </a:ext>
              </a:extLst>
            </p:cNvPr>
            <p:cNvSpPr/>
            <p:nvPr/>
          </p:nvSpPr>
          <p:spPr>
            <a:xfrm>
              <a:off x="7658107" y="3674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加號 23">
              <a:extLst>
                <a:ext uri="{FF2B5EF4-FFF2-40B4-BE49-F238E27FC236}">
                  <a16:creationId xmlns:a16="http://schemas.microsoft.com/office/drawing/2014/main" id="{B1780996-3C40-4443-890C-C56390F4D9B6}"/>
                </a:ext>
              </a:extLst>
            </p:cNvPr>
            <p:cNvSpPr/>
            <p:nvPr/>
          </p:nvSpPr>
          <p:spPr>
            <a:xfrm>
              <a:off x="7179739" y="33697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加號 24">
              <a:extLst>
                <a:ext uri="{FF2B5EF4-FFF2-40B4-BE49-F238E27FC236}">
                  <a16:creationId xmlns:a16="http://schemas.microsoft.com/office/drawing/2014/main" id="{E230726E-59CD-4F8E-8383-053B39322DA6}"/>
                </a:ext>
              </a:extLst>
            </p:cNvPr>
            <p:cNvSpPr/>
            <p:nvPr/>
          </p:nvSpPr>
          <p:spPr>
            <a:xfrm>
              <a:off x="6851657" y="41571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加號 25">
              <a:extLst>
                <a:ext uri="{FF2B5EF4-FFF2-40B4-BE49-F238E27FC236}">
                  <a16:creationId xmlns:a16="http://schemas.microsoft.com/office/drawing/2014/main" id="{3F0F5B71-8D5E-4A04-9A7E-F4256FAE3691}"/>
                </a:ext>
              </a:extLst>
            </p:cNvPr>
            <p:cNvSpPr/>
            <p:nvPr/>
          </p:nvSpPr>
          <p:spPr>
            <a:xfrm>
              <a:off x="6813564" y="2251331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加號 26">
              <a:extLst>
                <a:ext uri="{FF2B5EF4-FFF2-40B4-BE49-F238E27FC236}">
                  <a16:creationId xmlns:a16="http://schemas.microsoft.com/office/drawing/2014/main" id="{06BFCA2B-DAF3-4104-B1C7-161A5AA29A83}"/>
                </a:ext>
              </a:extLst>
            </p:cNvPr>
            <p:cNvSpPr/>
            <p:nvPr/>
          </p:nvSpPr>
          <p:spPr>
            <a:xfrm>
              <a:off x="6280475" y="1827997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加號 27">
              <a:extLst>
                <a:ext uri="{FF2B5EF4-FFF2-40B4-BE49-F238E27FC236}">
                  <a16:creationId xmlns:a16="http://schemas.microsoft.com/office/drawing/2014/main" id="{724CE082-251F-496C-BF4C-8BE4ECEFA53B}"/>
                </a:ext>
              </a:extLst>
            </p:cNvPr>
            <p:cNvSpPr/>
            <p:nvPr/>
          </p:nvSpPr>
          <p:spPr>
            <a:xfrm>
              <a:off x="7118364" y="38523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加號 28">
              <a:extLst>
                <a:ext uri="{FF2B5EF4-FFF2-40B4-BE49-F238E27FC236}">
                  <a16:creationId xmlns:a16="http://schemas.microsoft.com/office/drawing/2014/main" id="{7FB03562-2BF2-492A-99C3-CE7542A0216A}"/>
                </a:ext>
              </a:extLst>
            </p:cNvPr>
            <p:cNvSpPr/>
            <p:nvPr/>
          </p:nvSpPr>
          <p:spPr>
            <a:xfrm>
              <a:off x="4693872" y="1919415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加號 44">
              <a:extLst>
                <a:ext uri="{FF2B5EF4-FFF2-40B4-BE49-F238E27FC236}">
                  <a16:creationId xmlns:a16="http://schemas.microsoft.com/office/drawing/2014/main" id="{2100F61F-81D2-433D-B5F1-339DD64559C2}"/>
                </a:ext>
              </a:extLst>
            </p:cNvPr>
            <p:cNvSpPr/>
            <p:nvPr/>
          </p:nvSpPr>
          <p:spPr>
            <a:xfrm>
              <a:off x="7226306" y="1644249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加號 45">
              <a:extLst>
                <a:ext uri="{FF2B5EF4-FFF2-40B4-BE49-F238E27FC236}">
                  <a16:creationId xmlns:a16="http://schemas.microsoft.com/office/drawing/2014/main" id="{90E237F5-FA2E-4F9D-BFB3-0CF4279D5BD3}"/>
                </a:ext>
              </a:extLst>
            </p:cNvPr>
            <p:cNvSpPr/>
            <p:nvPr/>
          </p:nvSpPr>
          <p:spPr>
            <a:xfrm>
              <a:off x="6613535" y="1362732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加號 46">
              <a:extLst>
                <a:ext uri="{FF2B5EF4-FFF2-40B4-BE49-F238E27FC236}">
                  <a16:creationId xmlns:a16="http://schemas.microsoft.com/office/drawing/2014/main" id="{B32E3966-F205-41F2-82C4-4C54CA0456FD}"/>
                </a:ext>
              </a:extLst>
            </p:cNvPr>
            <p:cNvSpPr/>
            <p:nvPr/>
          </p:nvSpPr>
          <p:spPr>
            <a:xfrm>
              <a:off x="6252950" y="990714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8" name="加號 47">
              <a:extLst>
                <a:ext uri="{FF2B5EF4-FFF2-40B4-BE49-F238E27FC236}">
                  <a16:creationId xmlns:a16="http://schemas.microsoft.com/office/drawing/2014/main" id="{0534ECCB-C14D-4414-868E-70500A60A291}"/>
                </a:ext>
              </a:extLst>
            </p:cNvPr>
            <p:cNvSpPr/>
            <p:nvPr/>
          </p:nvSpPr>
          <p:spPr>
            <a:xfrm>
              <a:off x="3180298" y="2175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加號 48">
              <a:extLst>
                <a:ext uri="{FF2B5EF4-FFF2-40B4-BE49-F238E27FC236}">
                  <a16:creationId xmlns:a16="http://schemas.microsoft.com/office/drawing/2014/main" id="{16D4CCD1-538D-4A27-9760-6E2F4D20EB4B}"/>
                </a:ext>
              </a:extLst>
            </p:cNvPr>
            <p:cNvSpPr/>
            <p:nvPr/>
          </p:nvSpPr>
          <p:spPr>
            <a:xfrm>
              <a:off x="3774714" y="4860437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加號 49">
              <a:extLst>
                <a:ext uri="{FF2B5EF4-FFF2-40B4-BE49-F238E27FC236}">
                  <a16:creationId xmlns:a16="http://schemas.microsoft.com/office/drawing/2014/main" id="{19C97227-DAD1-4106-8A6D-FA0F76BB87E3}"/>
                </a:ext>
              </a:extLst>
            </p:cNvPr>
            <p:cNvSpPr/>
            <p:nvPr/>
          </p:nvSpPr>
          <p:spPr>
            <a:xfrm>
              <a:off x="2893126" y="2726837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4" name="加號 93">
              <a:extLst>
                <a:ext uri="{FF2B5EF4-FFF2-40B4-BE49-F238E27FC236}">
                  <a16:creationId xmlns:a16="http://schemas.microsoft.com/office/drawing/2014/main" id="{36B42EFE-D54D-431F-B159-A607986DAC4E}"/>
                </a:ext>
              </a:extLst>
            </p:cNvPr>
            <p:cNvSpPr/>
            <p:nvPr/>
          </p:nvSpPr>
          <p:spPr>
            <a:xfrm>
              <a:off x="5768138" y="198720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5B38A0CD-5413-449B-BC9B-4CED281A3CEE}"/>
              </a:ext>
            </a:extLst>
          </p:cNvPr>
          <p:cNvCxnSpPr>
            <a:cxnSpLocks/>
          </p:cNvCxnSpPr>
          <p:nvPr/>
        </p:nvCxnSpPr>
        <p:spPr>
          <a:xfrm>
            <a:off x="3076429" y="1626136"/>
            <a:ext cx="152723" cy="371023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C562DE5A-8546-4B31-9FDD-13B9AB54CC79}"/>
              </a:ext>
            </a:extLst>
          </p:cNvPr>
          <p:cNvGrpSpPr/>
          <p:nvPr/>
        </p:nvGrpSpPr>
        <p:grpSpPr>
          <a:xfrm>
            <a:off x="6864939" y="1657633"/>
            <a:ext cx="3783241" cy="2938504"/>
            <a:chOff x="2893126" y="990714"/>
            <a:chExt cx="5374581" cy="4174523"/>
          </a:xfrm>
        </p:grpSpPr>
        <p:sp>
          <p:nvSpPr>
            <p:cNvPr id="97" name="加號 96">
              <a:extLst>
                <a:ext uri="{FF2B5EF4-FFF2-40B4-BE49-F238E27FC236}">
                  <a16:creationId xmlns:a16="http://schemas.microsoft.com/office/drawing/2014/main" id="{68248071-CF4D-4412-BDBF-1A6A77DB6B64}"/>
                </a:ext>
              </a:extLst>
            </p:cNvPr>
            <p:cNvSpPr/>
            <p:nvPr/>
          </p:nvSpPr>
          <p:spPr>
            <a:xfrm>
              <a:off x="3606801" y="2810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加號 97">
              <a:extLst>
                <a:ext uri="{FF2B5EF4-FFF2-40B4-BE49-F238E27FC236}">
                  <a16:creationId xmlns:a16="http://schemas.microsoft.com/office/drawing/2014/main" id="{AC65D363-0349-4FCF-98DE-BBD697A3F854}"/>
                </a:ext>
              </a:extLst>
            </p:cNvPr>
            <p:cNvSpPr/>
            <p:nvPr/>
          </p:nvSpPr>
          <p:spPr>
            <a:xfrm>
              <a:off x="3378201" y="3191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加號 98">
              <a:extLst>
                <a:ext uri="{FF2B5EF4-FFF2-40B4-BE49-F238E27FC236}">
                  <a16:creationId xmlns:a16="http://schemas.microsoft.com/office/drawing/2014/main" id="{DB49A9C0-ACF8-4CBB-83E9-70DBE186E4CD}"/>
                </a:ext>
              </a:extLst>
            </p:cNvPr>
            <p:cNvSpPr/>
            <p:nvPr/>
          </p:nvSpPr>
          <p:spPr>
            <a:xfrm>
              <a:off x="3911601" y="32766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0" name="加號 99">
              <a:extLst>
                <a:ext uri="{FF2B5EF4-FFF2-40B4-BE49-F238E27FC236}">
                  <a16:creationId xmlns:a16="http://schemas.microsoft.com/office/drawing/2014/main" id="{CD32AA6D-8F8D-4505-A70E-172B53E2D81B}"/>
                </a:ext>
              </a:extLst>
            </p:cNvPr>
            <p:cNvSpPr/>
            <p:nvPr/>
          </p:nvSpPr>
          <p:spPr>
            <a:xfrm>
              <a:off x="3776135" y="36745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1" name="加號 100">
              <a:extLst>
                <a:ext uri="{FF2B5EF4-FFF2-40B4-BE49-F238E27FC236}">
                  <a16:creationId xmlns:a16="http://schemas.microsoft.com/office/drawing/2014/main" id="{C849D2FE-E1DA-4446-AC57-E1BAC132D771}"/>
                </a:ext>
              </a:extLst>
            </p:cNvPr>
            <p:cNvSpPr/>
            <p:nvPr/>
          </p:nvSpPr>
          <p:spPr>
            <a:xfrm>
              <a:off x="4436535" y="28363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2" name="加號 101">
              <a:extLst>
                <a:ext uri="{FF2B5EF4-FFF2-40B4-BE49-F238E27FC236}">
                  <a16:creationId xmlns:a16="http://schemas.microsoft.com/office/drawing/2014/main" id="{285A1E0A-51E8-4244-BB03-915F8278E767}"/>
                </a:ext>
              </a:extLst>
            </p:cNvPr>
            <p:cNvSpPr/>
            <p:nvPr/>
          </p:nvSpPr>
          <p:spPr>
            <a:xfrm>
              <a:off x="4021669" y="21844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3" name="加號 102">
              <a:extLst>
                <a:ext uri="{FF2B5EF4-FFF2-40B4-BE49-F238E27FC236}">
                  <a16:creationId xmlns:a16="http://schemas.microsoft.com/office/drawing/2014/main" id="{16D1668D-5236-4F6E-A57D-3FEB1804D801}"/>
                </a:ext>
              </a:extLst>
            </p:cNvPr>
            <p:cNvSpPr/>
            <p:nvPr/>
          </p:nvSpPr>
          <p:spPr>
            <a:xfrm>
              <a:off x="5173136" y="3327400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4" name="加號 103">
              <a:extLst>
                <a:ext uri="{FF2B5EF4-FFF2-40B4-BE49-F238E27FC236}">
                  <a16:creationId xmlns:a16="http://schemas.microsoft.com/office/drawing/2014/main" id="{28CFE189-0D5B-4A09-AC5F-3511EBB12EDD}"/>
                </a:ext>
              </a:extLst>
            </p:cNvPr>
            <p:cNvSpPr/>
            <p:nvPr/>
          </p:nvSpPr>
          <p:spPr>
            <a:xfrm>
              <a:off x="4868336" y="3826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5" name="加號 104">
              <a:extLst>
                <a:ext uri="{FF2B5EF4-FFF2-40B4-BE49-F238E27FC236}">
                  <a16:creationId xmlns:a16="http://schemas.microsoft.com/office/drawing/2014/main" id="{840BED4A-AEF5-45F4-B6F1-098BCA857E4C}"/>
                </a:ext>
              </a:extLst>
            </p:cNvPr>
            <p:cNvSpPr/>
            <p:nvPr/>
          </p:nvSpPr>
          <p:spPr>
            <a:xfrm>
              <a:off x="4389968" y="35221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6" name="加號 105">
              <a:extLst>
                <a:ext uri="{FF2B5EF4-FFF2-40B4-BE49-F238E27FC236}">
                  <a16:creationId xmlns:a16="http://schemas.microsoft.com/office/drawing/2014/main" id="{F7F514A0-615E-4988-9C97-B4C855C2F1EF}"/>
                </a:ext>
              </a:extLst>
            </p:cNvPr>
            <p:cNvSpPr/>
            <p:nvPr/>
          </p:nvSpPr>
          <p:spPr>
            <a:xfrm>
              <a:off x="4061886" y="43095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加號 106">
              <a:extLst>
                <a:ext uri="{FF2B5EF4-FFF2-40B4-BE49-F238E27FC236}">
                  <a16:creationId xmlns:a16="http://schemas.microsoft.com/office/drawing/2014/main" id="{AEAB7D2F-7208-4128-8F49-428E07A57386}"/>
                </a:ext>
              </a:extLst>
            </p:cNvPr>
            <p:cNvSpPr/>
            <p:nvPr/>
          </p:nvSpPr>
          <p:spPr>
            <a:xfrm>
              <a:off x="6396572" y="2658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8" name="加號 107">
              <a:extLst>
                <a:ext uri="{FF2B5EF4-FFF2-40B4-BE49-F238E27FC236}">
                  <a16:creationId xmlns:a16="http://schemas.microsoft.com/office/drawing/2014/main" id="{6C247330-164C-48AF-ADAB-E214FCD10679}"/>
                </a:ext>
              </a:extLst>
            </p:cNvPr>
            <p:cNvSpPr/>
            <p:nvPr/>
          </p:nvSpPr>
          <p:spPr>
            <a:xfrm>
              <a:off x="6167972" y="3039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9" name="加號 108">
              <a:extLst>
                <a:ext uri="{FF2B5EF4-FFF2-40B4-BE49-F238E27FC236}">
                  <a16:creationId xmlns:a16="http://schemas.microsoft.com/office/drawing/2014/main" id="{9E5BB7F8-8BAD-4A2C-96A6-C46D20DFF086}"/>
                </a:ext>
              </a:extLst>
            </p:cNvPr>
            <p:cNvSpPr/>
            <p:nvPr/>
          </p:nvSpPr>
          <p:spPr>
            <a:xfrm>
              <a:off x="6701372" y="3124200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0" name="加號 109">
              <a:extLst>
                <a:ext uri="{FF2B5EF4-FFF2-40B4-BE49-F238E27FC236}">
                  <a16:creationId xmlns:a16="http://schemas.microsoft.com/office/drawing/2014/main" id="{3C431C3D-B55A-4EC0-A82B-A561AF626142}"/>
                </a:ext>
              </a:extLst>
            </p:cNvPr>
            <p:cNvSpPr/>
            <p:nvPr/>
          </p:nvSpPr>
          <p:spPr>
            <a:xfrm>
              <a:off x="6565906" y="35221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1" name="加號 110">
              <a:extLst>
                <a:ext uri="{FF2B5EF4-FFF2-40B4-BE49-F238E27FC236}">
                  <a16:creationId xmlns:a16="http://schemas.microsoft.com/office/drawing/2014/main" id="{64F86686-447C-489C-A269-C747C2E6C872}"/>
                </a:ext>
              </a:extLst>
            </p:cNvPr>
            <p:cNvSpPr/>
            <p:nvPr/>
          </p:nvSpPr>
          <p:spPr>
            <a:xfrm>
              <a:off x="7226306" y="26839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2" name="加號 111">
              <a:extLst>
                <a:ext uri="{FF2B5EF4-FFF2-40B4-BE49-F238E27FC236}">
                  <a16:creationId xmlns:a16="http://schemas.microsoft.com/office/drawing/2014/main" id="{6656BC35-8602-4C1F-A300-9F9437DD554C}"/>
                </a:ext>
              </a:extLst>
            </p:cNvPr>
            <p:cNvSpPr/>
            <p:nvPr/>
          </p:nvSpPr>
          <p:spPr>
            <a:xfrm>
              <a:off x="7962907" y="3175000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3" name="加號 112">
              <a:extLst>
                <a:ext uri="{FF2B5EF4-FFF2-40B4-BE49-F238E27FC236}">
                  <a16:creationId xmlns:a16="http://schemas.microsoft.com/office/drawing/2014/main" id="{9093665F-9147-4C5A-81A4-C141E30AC73A}"/>
                </a:ext>
              </a:extLst>
            </p:cNvPr>
            <p:cNvSpPr/>
            <p:nvPr/>
          </p:nvSpPr>
          <p:spPr>
            <a:xfrm>
              <a:off x="7658107" y="36745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4" name="加號 113">
              <a:extLst>
                <a:ext uri="{FF2B5EF4-FFF2-40B4-BE49-F238E27FC236}">
                  <a16:creationId xmlns:a16="http://schemas.microsoft.com/office/drawing/2014/main" id="{AE4121FB-8FC6-4D0B-BDB6-72FA99135663}"/>
                </a:ext>
              </a:extLst>
            </p:cNvPr>
            <p:cNvSpPr/>
            <p:nvPr/>
          </p:nvSpPr>
          <p:spPr>
            <a:xfrm>
              <a:off x="7179739" y="33697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5" name="加號 114">
              <a:extLst>
                <a:ext uri="{FF2B5EF4-FFF2-40B4-BE49-F238E27FC236}">
                  <a16:creationId xmlns:a16="http://schemas.microsoft.com/office/drawing/2014/main" id="{92455114-D576-4BAC-A2BB-8207DC3A4433}"/>
                </a:ext>
              </a:extLst>
            </p:cNvPr>
            <p:cNvSpPr/>
            <p:nvPr/>
          </p:nvSpPr>
          <p:spPr>
            <a:xfrm>
              <a:off x="6851657" y="41571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6" name="加號 115">
              <a:extLst>
                <a:ext uri="{FF2B5EF4-FFF2-40B4-BE49-F238E27FC236}">
                  <a16:creationId xmlns:a16="http://schemas.microsoft.com/office/drawing/2014/main" id="{BF8C82E4-FB46-4FE8-98ED-11EB482B7650}"/>
                </a:ext>
              </a:extLst>
            </p:cNvPr>
            <p:cNvSpPr/>
            <p:nvPr/>
          </p:nvSpPr>
          <p:spPr>
            <a:xfrm>
              <a:off x="6813564" y="2251331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7" name="加號 116">
              <a:extLst>
                <a:ext uri="{FF2B5EF4-FFF2-40B4-BE49-F238E27FC236}">
                  <a16:creationId xmlns:a16="http://schemas.microsoft.com/office/drawing/2014/main" id="{082D7268-9236-4BE1-84FC-E67BFE10D58C}"/>
                </a:ext>
              </a:extLst>
            </p:cNvPr>
            <p:cNvSpPr/>
            <p:nvPr/>
          </p:nvSpPr>
          <p:spPr>
            <a:xfrm>
              <a:off x="6280475" y="1827997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加號 117">
              <a:extLst>
                <a:ext uri="{FF2B5EF4-FFF2-40B4-BE49-F238E27FC236}">
                  <a16:creationId xmlns:a16="http://schemas.microsoft.com/office/drawing/2014/main" id="{DAC21E75-DC12-4121-8BC4-CAC1A415C50F}"/>
                </a:ext>
              </a:extLst>
            </p:cNvPr>
            <p:cNvSpPr/>
            <p:nvPr/>
          </p:nvSpPr>
          <p:spPr>
            <a:xfrm>
              <a:off x="7118364" y="385233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加號 118">
              <a:extLst>
                <a:ext uri="{FF2B5EF4-FFF2-40B4-BE49-F238E27FC236}">
                  <a16:creationId xmlns:a16="http://schemas.microsoft.com/office/drawing/2014/main" id="{9F007D91-0934-4BA1-BD96-B4E620F42E66}"/>
                </a:ext>
              </a:extLst>
            </p:cNvPr>
            <p:cNvSpPr/>
            <p:nvPr/>
          </p:nvSpPr>
          <p:spPr>
            <a:xfrm>
              <a:off x="4693872" y="1919415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加號 119">
              <a:extLst>
                <a:ext uri="{FF2B5EF4-FFF2-40B4-BE49-F238E27FC236}">
                  <a16:creationId xmlns:a16="http://schemas.microsoft.com/office/drawing/2014/main" id="{439167C4-9935-4E70-B335-C34F1307C426}"/>
                </a:ext>
              </a:extLst>
            </p:cNvPr>
            <p:cNvSpPr/>
            <p:nvPr/>
          </p:nvSpPr>
          <p:spPr>
            <a:xfrm>
              <a:off x="7226306" y="1644249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加號 120">
              <a:extLst>
                <a:ext uri="{FF2B5EF4-FFF2-40B4-BE49-F238E27FC236}">
                  <a16:creationId xmlns:a16="http://schemas.microsoft.com/office/drawing/2014/main" id="{004CF55D-EB7D-44BE-97BD-BC16F0E49CF8}"/>
                </a:ext>
              </a:extLst>
            </p:cNvPr>
            <p:cNvSpPr/>
            <p:nvPr/>
          </p:nvSpPr>
          <p:spPr>
            <a:xfrm>
              <a:off x="6613535" y="1362732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加號 121">
              <a:extLst>
                <a:ext uri="{FF2B5EF4-FFF2-40B4-BE49-F238E27FC236}">
                  <a16:creationId xmlns:a16="http://schemas.microsoft.com/office/drawing/2014/main" id="{98A98F35-10EF-4B6C-A96F-55076CBAF9B2}"/>
                </a:ext>
              </a:extLst>
            </p:cNvPr>
            <p:cNvSpPr/>
            <p:nvPr/>
          </p:nvSpPr>
          <p:spPr>
            <a:xfrm>
              <a:off x="6252950" y="990714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3" name="加號 122">
              <a:extLst>
                <a:ext uri="{FF2B5EF4-FFF2-40B4-BE49-F238E27FC236}">
                  <a16:creationId xmlns:a16="http://schemas.microsoft.com/office/drawing/2014/main" id="{5B5F0C6F-EA17-451C-AE60-E7918EC15427}"/>
                </a:ext>
              </a:extLst>
            </p:cNvPr>
            <p:cNvSpPr/>
            <p:nvPr/>
          </p:nvSpPr>
          <p:spPr>
            <a:xfrm>
              <a:off x="3180298" y="2175933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4" name="加號 123">
              <a:extLst>
                <a:ext uri="{FF2B5EF4-FFF2-40B4-BE49-F238E27FC236}">
                  <a16:creationId xmlns:a16="http://schemas.microsoft.com/office/drawing/2014/main" id="{9E434251-DF51-4B80-BC47-39F06C453DB6}"/>
                </a:ext>
              </a:extLst>
            </p:cNvPr>
            <p:cNvSpPr/>
            <p:nvPr/>
          </p:nvSpPr>
          <p:spPr>
            <a:xfrm>
              <a:off x="3774714" y="4860437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5" name="加號 124">
              <a:extLst>
                <a:ext uri="{FF2B5EF4-FFF2-40B4-BE49-F238E27FC236}">
                  <a16:creationId xmlns:a16="http://schemas.microsoft.com/office/drawing/2014/main" id="{6A859B27-6B46-48A6-AFE4-0D58CE36C8DA}"/>
                </a:ext>
              </a:extLst>
            </p:cNvPr>
            <p:cNvSpPr/>
            <p:nvPr/>
          </p:nvSpPr>
          <p:spPr>
            <a:xfrm>
              <a:off x="2893126" y="2726837"/>
              <a:ext cx="304800" cy="304800"/>
            </a:xfrm>
            <a:prstGeom prst="math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6" name="加號 125">
              <a:extLst>
                <a:ext uri="{FF2B5EF4-FFF2-40B4-BE49-F238E27FC236}">
                  <a16:creationId xmlns:a16="http://schemas.microsoft.com/office/drawing/2014/main" id="{17B1EA42-CD3A-4FAC-A483-F8A98B0BF3A1}"/>
                </a:ext>
              </a:extLst>
            </p:cNvPr>
            <p:cNvSpPr/>
            <p:nvPr/>
          </p:nvSpPr>
          <p:spPr>
            <a:xfrm>
              <a:off x="5768138" y="1987203"/>
              <a:ext cx="304800" cy="304800"/>
            </a:xfrm>
            <a:prstGeom prst="mathPl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52FDE994-9BDE-47FD-965D-361954ECED33}"/>
              </a:ext>
            </a:extLst>
          </p:cNvPr>
          <p:cNvCxnSpPr>
            <a:cxnSpLocks/>
          </p:cNvCxnSpPr>
          <p:nvPr/>
        </p:nvCxnSpPr>
        <p:spPr>
          <a:xfrm>
            <a:off x="8164311" y="1778000"/>
            <a:ext cx="1116150" cy="354753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52C198DD-2610-4E52-9408-FA0439F01F19}"/>
              </a:ext>
            </a:extLst>
          </p:cNvPr>
          <p:cNvCxnSpPr>
            <a:cxnSpLocks/>
          </p:cNvCxnSpPr>
          <p:nvPr/>
        </p:nvCxnSpPr>
        <p:spPr>
          <a:xfrm>
            <a:off x="8714963" y="1778000"/>
            <a:ext cx="1116150" cy="354753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E61901DB-203D-4BC2-8981-0B74415EA39F}"/>
              </a:ext>
            </a:extLst>
          </p:cNvPr>
          <p:cNvCxnSpPr>
            <a:cxnSpLocks/>
          </p:cNvCxnSpPr>
          <p:nvPr/>
        </p:nvCxnSpPr>
        <p:spPr>
          <a:xfrm>
            <a:off x="8451242" y="1778000"/>
            <a:ext cx="1116150" cy="354753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A1AB295F-7B4F-4CBA-B77F-F4A34AFE782D}"/>
              </a:ext>
            </a:extLst>
          </p:cNvPr>
          <p:cNvCxnSpPr>
            <a:cxnSpLocks/>
          </p:cNvCxnSpPr>
          <p:nvPr/>
        </p:nvCxnSpPr>
        <p:spPr>
          <a:xfrm>
            <a:off x="3396730" y="1626136"/>
            <a:ext cx="152723" cy="371023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E4CD1ADB-FD4C-49F5-9044-0B5DBD048D07}"/>
              </a:ext>
            </a:extLst>
          </p:cNvPr>
          <p:cNvCxnSpPr>
            <a:cxnSpLocks/>
          </p:cNvCxnSpPr>
          <p:nvPr/>
        </p:nvCxnSpPr>
        <p:spPr>
          <a:xfrm>
            <a:off x="3237421" y="1626136"/>
            <a:ext cx="152723" cy="3710234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: 圓角 139">
            <a:extLst>
              <a:ext uri="{FF2B5EF4-FFF2-40B4-BE49-F238E27FC236}">
                <a16:creationId xmlns:a16="http://schemas.microsoft.com/office/drawing/2014/main" id="{38E400CA-B61C-4595-9410-0E479664C833}"/>
              </a:ext>
            </a:extLst>
          </p:cNvPr>
          <p:cNvSpPr/>
          <p:nvPr/>
        </p:nvSpPr>
        <p:spPr>
          <a:xfrm>
            <a:off x="2422942" y="1046250"/>
            <a:ext cx="1746973" cy="3998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邊界小</a:t>
            </a:r>
          </a:p>
        </p:txBody>
      </p:sp>
      <p:sp>
        <p:nvSpPr>
          <p:cNvPr id="141" name="矩形: 圓角 140">
            <a:extLst>
              <a:ext uri="{FF2B5EF4-FFF2-40B4-BE49-F238E27FC236}">
                <a16:creationId xmlns:a16="http://schemas.microsoft.com/office/drawing/2014/main" id="{0B841443-CA45-4555-A530-27B68108F681}"/>
              </a:ext>
            </a:extLst>
          </p:cNvPr>
          <p:cNvSpPr/>
          <p:nvPr/>
        </p:nvSpPr>
        <p:spPr>
          <a:xfrm>
            <a:off x="7902198" y="1046250"/>
            <a:ext cx="1746973" cy="3998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邊界大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3EC7235-82D8-45C6-A5C3-F7B1117C08AB}"/>
              </a:ext>
            </a:extLst>
          </p:cNvPr>
          <p:cNvSpPr txBox="1"/>
          <p:nvPr/>
        </p:nvSpPr>
        <p:spPr>
          <a:xfrm>
            <a:off x="4372099" y="5946215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白話文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我希望護城河越寬越好</a:t>
            </a: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09AB4A53-D28B-4DC1-B8D6-04E153818842}"/>
              </a:ext>
            </a:extLst>
          </p:cNvPr>
          <p:cNvSpPr/>
          <p:nvPr/>
        </p:nvSpPr>
        <p:spPr>
          <a:xfrm>
            <a:off x="8451242" y="3256282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EA3FE784-CF9B-4A4D-A2F0-6267F796BA4C}"/>
              </a:ext>
            </a:extLst>
          </p:cNvPr>
          <p:cNvSpPr/>
          <p:nvPr/>
        </p:nvSpPr>
        <p:spPr>
          <a:xfrm>
            <a:off x="8863072" y="2319311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1110186E-361B-4D27-935F-0B0D47FF6751}"/>
              </a:ext>
            </a:extLst>
          </p:cNvPr>
          <p:cNvSpPr/>
          <p:nvPr/>
        </p:nvSpPr>
        <p:spPr>
          <a:xfrm>
            <a:off x="9140203" y="3037401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A6030E8E-8EA4-42E6-A4DB-80CDF0586703}"/>
              </a:ext>
            </a:extLst>
          </p:cNvPr>
          <p:cNvSpPr/>
          <p:nvPr/>
        </p:nvSpPr>
        <p:spPr>
          <a:xfrm>
            <a:off x="8132509" y="2283634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8A10B186-D22F-47EF-B66E-17590919CF5C}"/>
              </a:ext>
            </a:extLst>
          </p:cNvPr>
          <p:cNvSpPr/>
          <p:nvPr/>
        </p:nvSpPr>
        <p:spPr>
          <a:xfrm>
            <a:off x="3340353" y="2393318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7BAE588-88AB-4498-8B70-22A990F11637}"/>
              </a:ext>
            </a:extLst>
          </p:cNvPr>
          <p:cNvSpPr/>
          <p:nvPr/>
        </p:nvSpPr>
        <p:spPr>
          <a:xfrm>
            <a:off x="2933497" y="3327799"/>
            <a:ext cx="263721" cy="263721"/>
          </a:xfrm>
          <a:prstGeom prst="ellipse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6BA5F549-9CF2-4768-A6CF-303E30C5F8AC}"/>
              </a:ext>
            </a:extLst>
          </p:cNvPr>
          <p:cNvCxnSpPr/>
          <p:nvPr/>
        </p:nvCxnSpPr>
        <p:spPr>
          <a:xfrm>
            <a:off x="8164311" y="1718733"/>
            <a:ext cx="5580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E39A26E6-4493-4104-A15A-9EC6A5B4FF7D}"/>
              </a:ext>
            </a:extLst>
          </p:cNvPr>
          <p:cNvCxnSpPr>
            <a:cxnSpLocks/>
          </p:cNvCxnSpPr>
          <p:nvPr/>
        </p:nvCxnSpPr>
        <p:spPr>
          <a:xfrm>
            <a:off x="3042625" y="1566333"/>
            <a:ext cx="4295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6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96C107-712A-4CF2-AFBE-42372337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133" y="3717032"/>
            <a:ext cx="885099" cy="7200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2A9739-74A7-468B-BAC5-34535F7B3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88" y="2924944"/>
            <a:ext cx="874886" cy="84364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32A83E17-C37E-4A19-BDB4-94312856D63E}"/>
              </a:ext>
            </a:extLst>
          </p:cNvPr>
          <p:cNvSpPr/>
          <p:nvPr/>
        </p:nvSpPr>
        <p:spPr>
          <a:xfrm>
            <a:off x="8328248" y="3717032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55EF05A-D14C-4536-B798-45C22BF5A0D0}"/>
              </a:ext>
            </a:extLst>
          </p:cNvPr>
          <p:cNvSpPr/>
          <p:nvPr/>
        </p:nvSpPr>
        <p:spPr>
          <a:xfrm>
            <a:off x="9624392" y="2852936"/>
            <a:ext cx="864096" cy="72008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907D3-DF5E-2EE4-64DE-F9AD32BAA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32" y="4365104"/>
            <a:ext cx="334700" cy="46566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40E3A9-682D-964C-2F58-F6C374FF726E}"/>
              </a:ext>
            </a:extLst>
          </p:cNvPr>
          <p:cNvCxnSpPr>
            <a:cxnSpLocks/>
          </p:cNvCxnSpPr>
          <p:nvPr/>
        </p:nvCxnSpPr>
        <p:spPr>
          <a:xfrm flipV="1">
            <a:off x="9768408" y="4293096"/>
            <a:ext cx="36004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8BB20080-72EC-7269-3ABC-7BF056016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272" y="4797152"/>
            <a:ext cx="1296144" cy="49096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A4C3FD-A2EF-9CFD-468F-39211D38A290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0B0B1A-509E-F148-3D97-012DA23CDDDD}"/>
              </a:ext>
            </a:extLst>
          </p:cNvPr>
          <p:cNvSpPr/>
          <p:nvPr/>
        </p:nvSpPr>
        <p:spPr>
          <a:xfrm>
            <a:off x="6096000" y="5373216"/>
            <a:ext cx="5970795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CDF584-3613-73DC-4F11-647E146ED747}"/>
              </a:ext>
            </a:extLst>
          </p:cNvPr>
          <p:cNvSpPr txBox="1"/>
          <p:nvPr/>
        </p:nvSpPr>
        <p:spPr>
          <a:xfrm>
            <a:off x="6960097" y="5429680"/>
            <a:ext cx="458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支持向量的目的是用來協助找到最大化距離邊界，因此得名支持向量邊界。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CAF4DA7-9E67-BE78-45CE-CBFA68300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016" y="5445224"/>
            <a:ext cx="598012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Support Vector</a:t>
            </a:r>
            <a:r>
              <a:rPr kumimoji="0" lang="zh-TW" alt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Machine, SVM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旨在找到最適合連續空間中數據點的超平面，將資料做最大的間隙區分。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B0C143-9DFB-1563-F7B7-7975E2508EB3}"/>
              </a:ext>
            </a:extLst>
          </p:cNvPr>
          <p:cNvCxnSpPr/>
          <p:nvPr/>
        </p:nvCxnSpPr>
        <p:spPr>
          <a:xfrm>
            <a:off x="5951984" y="1916832"/>
            <a:ext cx="0" cy="35283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D6098E2-957A-4D5E-A431-C59BD447E401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9A2025-856F-43B2-990A-C572983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204864"/>
            <a:ext cx="5625575" cy="2849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368109-19C9-405D-B5C0-183C5A07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1340768"/>
            <a:ext cx="1656184" cy="789872"/>
          </a:xfrm>
          <a:prstGeom prst="rect">
            <a:avLst/>
          </a:prstGeom>
        </p:spPr>
      </p:pic>
      <p:pic>
        <p:nvPicPr>
          <p:cNvPr id="4098" name="Picture 2" descr="çıkarma dava kabarcık orange apple - tokaiphotonetwork.com">
            <a:extLst>
              <a:ext uri="{FF2B5EF4-FFF2-40B4-BE49-F238E27FC236}">
                <a16:creationId xmlns:a16="http://schemas.microsoft.com/office/drawing/2014/main" id="{515869CB-C348-4C99-9084-7D65D468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508518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reen orange - YouTube">
            <a:extLst>
              <a:ext uri="{FF2B5EF4-FFF2-40B4-BE49-F238E27FC236}">
                <a16:creationId xmlns:a16="http://schemas.microsoft.com/office/drawing/2014/main" id="{7F333FA5-9C93-4D96-9156-356C1DFD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52" y="2780928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FE109D5-4268-40D0-B834-870595299CC1}"/>
              </a:ext>
            </a:extLst>
          </p:cNvPr>
          <p:cNvSpPr/>
          <p:nvPr/>
        </p:nvSpPr>
        <p:spPr>
          <a:xfrm>
            <a:off x="8832304" y="3501008"/>
            <a:ext cx="360040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EECCEA0-0E0B-4FEF-AB42-6C31DCF81863}"/>
              </a:ext>
            </a:extLst>
          </p:cNvPr>
          <p:cNvCxnSpPr>
            <a:stCxn id="2" idx="3"/>
            <a:endCxn id="4098" idx="0"/>
          </p:cNvCxnSpPr>
          <p:nvPr/>
        </p:nvCxnSpPr>
        <p:spPr>
          <a:xfrm flipH="1">
            <a:off x="7680176" y="3808321"/>
            <a:ext cx="1204855" cy="1276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DA22A04-AEAA-4A55-8284-51FC0F88FD3C}"/>
              </a:ext>
            </a:extLst>
          </p:cNvPr>
          <p:cNvSpPr/>
          <p:nvPr/>
        </p:nvSpPr>
        <p:spPr>
          <a:xfrm>
            <a:off x="9336360" y="3284984"/>
            <a:ext cx="360040" cy="360040"/>
          </a:xfrm>
          <a:prstGeom prst="ellipse">
            <a:avLst/>
          </a:prstGeom>
          <a:noFill/>
          <a:ln>
            <a:solidFill>
              <a:srgbClr val="296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18433C-FE24-4CE6-98D7-DAE1B4CEAE56}"/>
              </a:ext>
            </a:extLst>
          </p:cNvPr>
          <p:cNvCxnSpPr>
            <a:endCxn id="6146" idx="1"/>
          </p:cNvCxnSpPr>
          <p:nvPr/>
        </p:nvCxnSpPr>
        <p:spPr>
          <a:xfrm flipV="1">
            <a:off x="9624392" y="3248980"/>
            <a:ext cx="1440160" cy="108012"/>
          </a:xfrm>
          <a:prstGeom prst="straightConnector1">
            <a:avLst/>
          </a:prstGeom>
          <a:ln>
            <a:solidFill>
              <a:srgbClr val="296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AA93B1-546F-DD9A-F6DC-B994A0C253F1}"/>
              </a:ext>
            </a:extLst>
          </p:cNvPr>
          <p:cNvSpPr txBox="1"/>
          <p:nvPr/>
        </p:nvSpPr>
        <p:spPr>
          <a:xfrm>
            <a:off x="390524" y="1340768"/>
            <a:ext cx="52014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概念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49DCE">
                  <a:lumMod val="75000"/>
                </a:srgbClr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核函數將數據映射到更高維度的特徵空間，從而解決非線性分類問題。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常用的核函數包括線性核、多項式核、徑向基函數（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RBF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）核等。這些核函數可以有效地處理各種形式的數據結構。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超平面和邊界（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Hyperplane &amp; Decision Boundary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的目標是找到一個超平面，以最佳方式分割不同類別的數據點。最優超平面是那個能夠最大化正例和負例之間邊界的超平面。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損失函數： 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Hinge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損失函數，當一個數據點被正確分類並且遠於超平面超過一定的邊界時，其損失為零。當數據點在邊界內或錯誤分類時，會產生損失，從而促使算法調整超平面的位置。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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9DCE">
                    <a:lumMod val="75000"/>
                  </a:srgbClr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常用評估指標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準確率（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Accuracy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）：測量模型預測正確的比例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精確率（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Precision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）：正確預測為正例的比例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）：實際為正例中模型預測正確的比例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 Score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）：精確率和召回率的調和平均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AUC-ROC 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曲線（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Area Under Curve - Receiver Operating Characteristics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highlight>
                  <a:srgbClr val="FFFFFF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）：用於評估分類模型在所有可能的閾值下的整體表現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7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24DB77D0-EC0C-4025-B5EC-A29F92F53F82}"/>
              </a:ext>
            </a:extLst>
          </p:cNvPr>
          <p:cNvGrpSpPr/>
          <p:nvPr/>
        </p:nvGrpSpPr>
        <p:grpSpPr>
          <a:xfrm>
            <a:off x="263352" y="1844824"/>
            <a:ext cx="4005410" cy="3456384"/>
            <a:chOff x="479376" y="1700808"/>
            <a:chExt cx="4422640" cy="3816424"/>
          </a:xfrm>
        </p:grpSpPr>
        <p:pic>
          <p:nvPicPr>
            <p:cNvPr id="7170" name="Picture 2" descr="Intro to machine learning part 4: Support Vector Machines – Water  Programming: A Collaborative Research Blog">
              <a:extLst>
                <a:ext uri="{FF2B5EF4-FFF2-40B4-BE49-F238E27FC236}">
                  <a16:creationId xmlns:a16="http://schemas.microsoft.com/office/drawing/2014/main" id="{6B9AC0BC-7262-47B5-9571-D0F049B1E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988840"/>
              <a:ext cx="4422640" cy="352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D667546-C97C-4C02-98E5-2995C8772E35}"/>
                </a:ext>
              </a:extLst>
            </p:cNvPr>
            <p:cNvSpPr/>
            <p:nvPr/>
          </p:nvSpPr>
          <p:spPr>
            <a:xfrm>
              <a:off x="2135560" y="1916832"/>
              <a:ext cx="216024" cy="216024"/>
            </a:xfrm>
            <a:prstGeom prst="ellipse">
              <a:avLst/>
            </a:prstGeom>
            <a:solidFill>
              <a:srgbClr val="262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A156A5C8-5748-401F-9B74-B23864E7E4EB}"/>
                </a:ext>
              </a:extLst>
            </p:cNvPr>
            <p:cNvCxnSpPr>
              <a:cxnSpLocks/>
              <a:stCxn id="2" idx="5"/>
            </p:cNvCxnSpPr>
            <p:nvPr/>
          </p:nvCxnSpPr>
          <p:spPr>
            <a:xfrm>
              <a:off x="2319948" y="2101220"/>
              <a:ext cx="864096" cy="143142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4B5A528-31BF-483B-991C-27DF35BE3CA5}"/>
                </a:ext>
              </a:extLst>
            </p:cNvPr>
            <p:cNvSpPr txBox="1"/>
            <p:nvPr/>
          </p:nvSpPr>
          <p:spPr>
            <a:xfrm>
              <a:off x="2639616" y="234888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8D8">
                      <a:lumMod val="10000"/>
                    </a:srgbClr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d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半框架 15">
              <a:extLst>
                <a:ext uri="{FF2B5EF4-FFF2-40B4-BE49-F238E27FC236}">
                  <a16:creationId xmlns:a16="http://schemas.microsoft.com/office/drawing/2014/main" id="{25F6515F-C048-4068-AFB8-DD45DB01C8C5}"/>
                </a:ext>
              </a:extLst>
            </p:cNvPr>
            <p:cNvSpPr/>
            <p:nvPr/>
          </p:nvSpPr>
          <p:spPr>
            <a:xfrm rot="3630982">
              <a:off x="3064944" y="3134248"/>
              <a:ext cx="360040" cy="360040"/>
            </a:xfrm>
            <a:prstGeom prst="halfFrame">
              <a:avLst>
                <a:gd name="adj1" fmla="val 14520"/>
                <a:gd name="adj2" fmla="val 12169"/>
              </a:avLst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445FA6D-65D3-4572-BF9E-0D3AB7FD9FB6}"/>
                </a:ext>
              </a:extLst>
            </p:cNvPr>
            <p:cNvSpPr txBox="1"/>
            <p:nvPr/>
          </p:nvSpPr>
          <p:spPr>
            <a:xfrm>
              <a:off x="2279576" y="1700808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entury Gothic" panose="020F0302020204030204"/>
                  <a:ea typeface="新細明體" panose="02020500000000000000" pitchFamily="18" charset="-120"/>
                  <a:cs typeface="+mn-cs"/>
                </a:rPr>
                <a:t>(2,0,0)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3" name="接點: 弧形 22">
              <a:extLst>
                <a:ext uri="{FF2B5EF4-FFF2-40B4-BE49-F238E27FC236}">
                  <a16:creationId xmlns:a16="http://schemas.microsoft.com/office/drawing/2014/main" id="{53DEA00E-E3E0-42AF-ACE4-1BEFA81E769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461708" y="2041347"/>
              <a:ext cx="1422158" cy="1080118"/>
            </a:xfrm>
            <a:prstGeom prst="curvedConnector2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向量&amp; 直線方程– Easy Math Club">
            <a:extLst>
              <a:ext uri="{FF2B5EF4-FFF2-40B4-BE49-F238E27FC236}">
                <a16:creationId xmlns:a16="http://schemas.microsoft.com/office/drawing/2014/main" id="{736E6DDE-15BB-44D0-88C1-A836B77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72816"/>
            <a:ext cx="3528392" cy="2205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How to choose the one width large margin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三維狀態下的點面距離公式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Support Vector Machine (SVM)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1EE2145-3B65-430A-8C7A-DEBD234F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4869160"/>
            <a:ext cx="2434990" cy="64807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DBD0CD7-4EA7-43C0-97CF-FA05FAE6E951}"/>
              </a:ext>
            </a:extLst>
          </p:cNvPr>
          <p:cNvSpPr/>
          <p:nvPr/>
        </p:nvSpPr>
        <p:spPr>
          <a:xfrm>
            <a:off x="9048328" y="1556792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高中數學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ABB897-B5EE-4AA8-B97C-EC4A4A766D33}"/>
              </a:ext>
            </a:extLst>
          </p:cNvPr>
          <p:cNvSpPr txBox="1"/>
          <p:nvPr/>
        </p:nvSpPr>
        <p:spPr>
          <a:xfrm>
            <a:off x="3431704" y="50131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d =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BF63BD-4521-44C5-B7C5-4DCCDFEAD74F}"/>
              </a:ext>
            </a:extLst>
          </p:cNvPr>
          <p:cNvSpPr/>
          <p:nvPr/>
        </p:nvSpPr>
        <p:spPr>
          <a:xfrm>
            <a:off x="3791744" y="450912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Century Gothic" panose="020F0302020204030204"/>
                <a:ea typeface="新細明體" panose="02020500000000000000" pitchFamily="18" charset="-120"/>
                <a:cs typeface="+mn-cs"/>
              </a:rPr>
              <a:t>calculate distance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7020F47-C2F3-483C-8230-46CD36058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1700808"/>
            <a:ext cx="2225801" cy="303183"/>
          </a:xfrm>
          <a:prstGeom prst="rect">
            <a:avLst/>
          </a:prstGeom>
        </p:spPr>
      </p:pic>
      <p:pic>
        <p:nvPicPr>
          <p:cNvPr id="8194" name="Picture 2" descr="翻轉學習影片：高中_數學_點到平面、兩平行平面的距離">
            <a:extLst>
              <a:ext uri="{FF2B5EF4-FFF2-40B4-BE49-F238E27FC236}">
                <a16:creationId xmlns:a16="http://schemas.microsoft.com/office/drawing/2014/main" id="{E76A76F4-896F-42F4-84C0-A77568377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 bwMode="auto">
          <a:xfrm>
            <a:off x="7752184" y="4221088"/>
            <a:ext cx="3600400" cy="18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C783857-38B0-4375-9289-CB458782E78B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29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89F09391-8E76-3919-5DB2-74B97064AACE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15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Hyperplane in N-dimension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8FA765-ED81-0E37-AEBC-3ECF94BCFFB7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推廣到高維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線性代數技巧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44A3992-DE10-45E4-8C7C-03EC71CEDB20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6F4182-728F-4A5A-A232-24E3EF7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869704"/>
            <a:ext cx="3286953" cy="17281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D3D16-B63C-434A-ACB3-995CF56A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509120"/>
            <a:ext cx="4320480" cy="6370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79B9AE-008F-4B11-BCCD-BB87A968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924944"/>
            <a:ext cx="3888432" cy="11524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B3F923-073C-4725-B63F-004D72DB98BC}"/>
              </a:ext>
            </a:extLst>
          </p:cNvPr>
          <p:cNvSpPr/>
          <p:nvPr/>
        </p:nvSpPr>
        <p:spPr>
          <a:xfrm>
            <a:off x="5519936" y="213285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(2, 3, 4,1,1)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57A5EA-2E86-4B2C-946C-19A62C5E6154}"/>
              </a:ext>
            </a:extLst>
          </p:cNvPr>
          <p:cNvSpPr/>
          <p:nvPr/>
        </p:nvSpPr>
        <p:spPr>
          <a:xfrm>
            <a:off x="5519936" y="335699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75D5E2-E6C2-450C-949E-3A273C684C54}"/>
              </a:ext>
            </a:extLst>
          </p:cNvPr>
          <p:cNvSpPr/>
          <p:nvPr/>
        </p:nvSpPr>
        <p:spPr>
          <a:xfrm>
            <a:off x="5519936" y="450912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點到面距離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65EAF83-E709-4E39-8313-CE9855E46BF4}"/>
              </a:ext>
            </a:extLst>
          </p:cNvPr>
          <p:cNvSpPr/>
          <p:nvPr/>
        </p:nvSpPr>
        <p:spPr>
          <a:xfrm>
            <a:off x="2143542" y="2364622"/>
            <a:ext cx="1746973" cy="39987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accent6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超平面方程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E1E5239-6E4F-4C8E-8807-215E83E2B3D1}"/>
              </a:ext>
            </a:extLst>
          </p:cNvPr>
          <p:cNvSpPr/>
          <p:nvPr/>
        </p:nvSpPr>
        <p:spPr>
          <a:xfrm>
            <a:off x="5359400" y="4377267"/>
            <a:ext cx="5985933" cy="905933"/>
          </a:xfrm>
          <a:prstGeom prst="roundRect">
            <a:avLst/>
          </a:prstGeom>
          <a:noFill/>
          <a:ln w="28575">
            <a:solidFill>
              <a:srgbClr val="AA9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3598F7-E369-4E38-B1E4-F9BD0AE0A7EF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30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B528E9-AE52-4A1F-B0F3-C444713A8B15}"/>
              </a:ext>
            </a:extLst>
          </p:cNvPr>
          <p:cNvSpPr/>
          <p:nvPr/>
        </p:nvSpPr>
        <p:spPr>
          <a:xfrm>
            <a:off x="449004" y="1589365"/>
            <a:ext cx="57078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en-US" altLang="zh-TW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fontAlgn="base"/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預防禽流感，營養師吩咐雞場主人每天必須從飼料中提供至少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84 </a:t>
            </a:r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b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 </a:t>
            </a:r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和至少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 </a:t>
            </a:r>
            <a:r>
              <a:rPr lang="zh-TW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給他的雞群。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200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en-US" altLang="zh-TW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r>
              <a:rPr lang="en-US" altLang="zh-TW" sz="1600" b="1" dirty="0">
                <a:solidFill>
                  <a:srgbClr val="AA91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1600" b="1" dirty="0">
              <a:solidFill>
                <a:srgbClr val="AA914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這三種營養素可由兩種飼料中獲得，且知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第一種飼料每公斤售價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元並含有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 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第二種飼料每公斤售價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元並含有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單位的營養素 </a:t>
            </a:r>
            <a:r>
              <a:rPr lang="en-US" altLang="zh-TW" sz="1200" b="1" u="sng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sz="1200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若雞場主人每天使用 </a:t>
            </a:r>
            <a:r>
              <a:rPr lang="en-US" altLang="zh-TW" sz="1200" b="1" i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公斤的第一種飼料與 </a:t>
            </a:r>
            <a:r>
              <a:rPr lang="en-US" altLang="zh-TW" sz="1200" b="1" i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公斤的第二種飼料就能符合營養師吩咐，並且想以最少的飼料成本來達到雞群的營養要求，則</a:t>
            </a:r>
            <a:r>
              <a:rPr lang="en-US" altLang="zh-TW" sz="1200" b="1" i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="1" i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200" b="1" i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的值為何？最少的飼料成本又是多少？</a:t>
            </a:r>
            <a:endParaRPr lang="zh-TW" altLang="en-US" sz="1200" b="0" i="0" dirty="0">
              <a:solidFill>
                <a:srgbClr val="4747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2819EA-0102-4610-8283-833421EAFCE7}"/>
              </a:ext>
            </a:extLst>
          </p:cNvPr>
          <p:cNvSpPr txBox="1">
            <a:spLocks/>
          </p:cNvSpPr>
          <p:nvPr/>
        </p:nvSpPr>
        <p:spPr bwMode="auto">
          <a:xfrm>
            <a:off x="449004" y="241556"/>
            <a:ext cx="11358143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 spc="15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algn="ctr" defTabSz="91360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36363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286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6pPr>
            <a:lvl7pPr marL="4572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7pPr>
            <a:lvl8pPr marL="6858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8pPr>
            <a:lvl9pPr marL="914400" algn="l" defTabSz="91360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Lato Light" panose="020F0302020204030204" pitchFamily="34" charset="0"/>
                <a:ea typeface="Lato Light" panose="020F0302020204030204" pitchFamily="34" charset="0"/>
                <a:cs typeface="Lato Light" panose="020F0302020204030204" pitchFamily="34" charset="0"/>
              </a:defRPr>
            </a:lvl9pPr>
          </a:lstStyle>
          <a:p>
            <a:pPr marL="0" marR="0" lvl="0" indent="0" algn="l" defTabSz="91360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線性規劃式</a:t>
            </a:r>
            <a:endParaRPr kumimoji="0" lang="en-US" altLang="zh-TW" sz="3200" b="1" i="0" u="none" strike="noStrike" kern="1200" cap="none" spc="15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C8FDA0-3B4F-491C-9EE5-DD6B08324395}"/>
              </a:ext>
            </a:extLst>
          </p:cNvPr>
          <p:cNvSpPr/>
          <p:nvPr/>
        </p:nvSpPr>
        <p:spPr>
          <a:xfrm>
            <a:off x="304800" y="933450"/>
            <a:ext cx="11582400" cy="295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推廣到高維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線性代數技巧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8F6FE20-4287-4953-BBD9-4D4E8F71783D}"/>
              </a:ext>
            </a:extLst>
          </p:cNvPr>
          <p:cNvSpPr/>
          <p:nvPr/>
        </p:nvSpPr>
        <p:spPr>
          <a:xfrm>
            <a:off x="191344" y="116631"/>
            <a:ext cx="2592288" cy="246885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TW" sz="1200" b="1" dirty="0">
                <a:solidFill>
                  <a:srgbClr val="D8D8D8">
                    <a:lumMod val="10000"/>
                  </a:srgbClr>
                </a:solidFill>
              </a:rPr>
              <a:t>Support Vector Machine (SVM)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EA9CF-84E1-4A08-93AD-D833452A92FD}"/>
              </a:ext>
            </a:extLst>
          </p:cNvPr>
          <p:cNvSpPr/>
          <p:nvPr/>
        </p:nvSpPr>
        <p:spPr>
          <a:xfrm>
            <a:off x="6244818" y="1669084"/>
            <a:ext cx="311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16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目標函數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49385EA-9A3C-4952-9B80-CBB8A762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89" y="2238214"/>
            <a:ext cx="695422" cy="2191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9A5352-A76A-488E-BCD4-D574049A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20" y="3220993"/>
            <a:ext cx="1324160" cy="10764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3C6CAC6-A457-4492-80AC-3DC44BE0E04B}"/>
              </a:ext>
            </a:extLst>
          </p:cNvPr>
          <p:cNvSpPr/>
          <p:nvPr/>
        </p:nvSpPr>
        <p:spPr>
          <a:xfrm>
            <a:off x="6244818" y="2908386"/>
            <a:ext cx="311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16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限制條件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9E0F3AE-3CDD-46FE-8E4A-930CFD19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81" y="3929881"/>
            <a:ext cx="2648564" cy="228636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B1D7A7F-C98A-4A6D-B712-1FD3803FE4A1}"/>
              </a:ext>
            </a:extLst>
          </p:cNvPr>
          <p:cNvSpPr/>
          <p:nvPr/>
        </p:nvSpPr>
        <p:spPr>
          <a:xfrm>
            <a:off x="9355667" y="5784850"/>
            <a:ext cx="41486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彎曲 16">
            <a:extLst>
              <a:ext uri="{FF2B5EF4-FFF2-40B4-BE49-F238E27FC236}">
                <a16:creationId xmlns:a16="http://schemas.microsoft.com/office/drawing/2014/main" id="{92AF3BF1-C8A3-441C-A856-39C008325E49}"/>
              </a:ext>
            </a:extLst>
          </p:cNvPr>
          <p:cNvSpPr/>
          <p:nvPr/>
        </p:nvSpPr>
        <p:spPr>
          <a:xfrm rot="5400000">
            <a:off x="8939585" y="3415958"/>
            <a:ext cx="627713" cy="760750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5EEA14C-D106-40B5-B76A-44928AC64444}"/>
              </a:ext>
            </a:extLst>
          </p:cNvPr>
          <p:cNvCxnSpPr/>
          <p:nvPr/>
        </p:nvCxnSpPr>
        <p:spPr>
          <a:xfrm>
            <a:off x="9751888" y="5480050"/>
            <a:ext cx="736600" cy="584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385ED30-2E8F-41D3-BA17-F07FB25DB328}"/>
              </a:ext>
            </a:extLst>
          </p:cNvPr>
          <p:cNvSpPr/>
          <p:nvPr/>
        </p:nvSpPr>
        <p:spPr>
          <a:xfrm>
            <a:off x="6998621" y="4793217"/>
            <a:ext cx="2269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目標函數和限制條件區域，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於點 </a:t>
            </a:r>
            <a:r>
              <a:rPr lang="en-US" altLang="zh-TW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(18,3) </a:t>
            </a:r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會有最小值</a:t>
            </a:r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solidFill>
                <a:srgbClr val="4747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  <a:r>
              <a:rPr lang="en-US" altLang="zh-TW" sz="1200" b="1" dirty="0">
                <a:solidFill>
                  <a:srgbClr val="4747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飼料</a:t>
            </a:r>
            <a:r>
              <a:rPr lang="en-US" altLang="zh-TW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kg</a:t>
            </a:r>
          </a:p>
          <a:p>
            <a:r>
              <a:rPr lang="zh-TW" altLang="en-US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飼料</a:t>
            </a:r>
            <a:r>
              <a:rPr lang="en-US" altLang="zh-TW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B:</a:t>
            </a:r>
            <a:r>
              <a:rPr lang="zh-TW" altLang="en-US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i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Kg</a:t>
            </a:r>
            <a:endParaRPr lang="zh-TW" altLang="en-US" sz="1200" b="1" i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2BAE43C-B07F-414A-AA3A-3A8597F552A0}"/>
              </a:ext>
            </a:extLst>
          </p:cNvPr>
          <p:cNvSpPr/>
          <p:nvPr/>
        </p:nvSpPr>
        <p:spPr>
          <a:xfrm>
            <a:off x="10488488" y="260648"/>
            <a:ext cx="1008112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D8D8D8">
                    <a:lumMod val="10000"/>
                  </a:srgbClr>
                </a:solidFill>
                <a:latin typeface="Century Gothic" panose="020F0302020204030204"/>
                <a:ea typeface="新細明體" panose="02020500000000000000" pitchFamily="18" charset="-120"/>
              </a:rPr>
              <a:t>補充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0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eting Pitch - Rocketo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249DCE"/>
      </a:accent1>
      <a:accent2>
        <a:srgbClr val="38ACC3"/>
      </a:accent2>
      <a:accent3>
        <a:srgbClr val="21B3A9"/>
      </a:accent3>
      <a:accent4>
        <a:srgbClr val="5FBD73"/>
      </a:accent4>
      <a:accent5>
        <a:srgbClr val="566986"/>
      </a:accent5>
      <a:accent6>
        <a:srgbClr val="D8D8D8"/>
      </a:accent6>
      <a:hlink>
        <a:srgbClr val="6DA4EC"/>
      </a:hlink>
      <a:folHlink>
        <a:srgbClr val="CF96E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2902</Words>
  <Application>Microsoft Office PowerPoint</Application>
  <PresentationFormat>寬螢幕</PresentationFormat>
  <Paragraphs>320</Paragraphs>
  <Slides>38</Slides>
  <Notes>23</Notes>
  <HiddenSlides>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5" baseType="lpstr">
      <vt:lpstr>-apple-system</vt:lpstr>
      <vt:lpstr>Aptos</vt:lpstr>
      <vt:lpstr>Arial Unicode MS</vt:lpstr>
      <vt:lpstr>Inter</vt:lpstr>
      <vt:lpstr>Lato Light</vt:lpstr>
      <vt:lpstr>Microsoft JhengHei UI</vt:lpstr>
      <vt:lpstr>Microsoft YaHei</vt:lpstr>
      <vt:lpstr>Nunito</vt:lpstr>
      <vt:lpstr>source-serif-pro</vt:lpstr>
      <vt:lpstr>微軟正黑體</vt:lpstr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大師之路 有你有我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大師之路 有你有我</dc:title>
  <dc:creator>翁維陽</dc:creator>
  <cp:lastModifiedBy>翁維陽</cp:lastModifiedBy>
  <cp:revision>34</cp:revision>
  <dcterms:created xsi:type="dcterms:W3CDTF">2024-05-07T03:17:20Z</dcterms:created>
  <dcterms:modified xsi:type="dcterms:W3CDTF">2024-05-08T10:40:16Z</dcterms:modified>
</cp:coreProperties>
</file>